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lay" charset="1" panose="00000500000000000000"/>
      <p:regular r:id="rId10"/>
    </p:embeddedFont>
    <p:embeddedFont>
      <p:font typeface="Play Bold" charset="1" panose="00000800000000000000"/>
      <p:regular r:id="rId11"/>
    </p:embeddedFont>
    <p:embeddedFont>
      <p:font typeface="Telegraf" charset="1" panose="00000500000000000000"/>
      <p:regular r:id="rId12"/>
    </p:embeddedFont>
    <p:embeddedFont>
      <p:font typeface="Telegraf Bold" charset="1" panose="00000800000000000000"/>
      <p:regular r:id="rId13"/>
    </p:embeddedFont>
    <p:embeddedFont>
      <p:font typeface="Telegraf Extra-Light" charset="1" panose="00000300000000000000"/>
      <p:regular r:id="rId14"/>
    </p:embeddedFont>
    <p:embeddedFont>
      <p:font typeface="Telegraf Medium" charset="1" panose="00000600000000000000"/>
      <p:regular r:id="rId15"/>
    </p:embeddedFont>
    <p:embeddedFont>
      <p:font typeface="Telegraf Ultra-Bold" charset="1" panose="00000900000000000000"/>
      <p:regular r:id="rId16"/>
    </p:embeddedFont>
    <p:embeddedFont>
      <p:font typeface="Telegraf Heavy"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png" Type="http://schemas.openxmlformats.org/officeDocument/2006/relationships/image"/><Relationship Id="rId4"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sp>
        <p:nvSpPr>
          <p:cNvPr name="Freeform 2" id="2"/>
          <p:cNvSpPr/>
          <p:nvPr/>
        </p:nvSpPr>
        <p:spPr>
          <a:xfrm flipH="false" flipV="false" rot="0">
            <a:off x="13782485" y="3193872"/>
            <a:ext cx="3843560" cy="3790711"/>
          </a:xfrm>
          <a:custGeom>
            <a:avLst/>
            <a:gdLst/>
            <a:ahLst/>
            <a:cxnLst/>
            <a:rect r="r" b="b" t="t" l="l"/>
            <a:pathLst>
              <a:path h="3790711" w="3843560">
                <a:moveTo>
                  <a:pt x="0" y="0"/>
                </a:moveTo>
                <a:lnTo>
                  <a:pt x="3843560" y="0"/>
                </a:lnTo>
                <a:lnTo>
                  <a:pt x="3843560" y="3790711"/>
                </a:lnTo>
                <a:lnTo>
                  <a:pt x="0" y="3790711"/>
                </a:lnTo>
                <a:lnTo>
                  <a:pt x="0" y="0"/>
                </a:lnTo>
                <a:close/>
              </a:path>
            </a:pathLst>
          </a:custGeom>
          <a:blipFill>
            <a:blip r:embed="rId2">
              <a:alphaModFix amt="25000"/>
            </a:blip>
            <a:stretch>
              <a:fillRect l="0" t="0" r="0" b="0"/>
            </a:stretch>
          </a:blipFill>
        </p:spPr>
      </p:sp>
      <p:sp>
        <p:nvSpPr>
          <p:cNvPr name="Freeform 3" id="3"/>
          <p:cNvSpPr/>
          <p:nvPr/>
        </p:nvSpPr>
        <p:spPr>
          <a:xfrm flipH="false" flipV="false" rot="0">
            <a:off x="-1153843" y="-2029430"/>
            <a:ext cx="6666302" cy="5933009"/>
          </a:xfrm>
          <a:custGeom>
            <a:avLst/>
            <a:gdLst/>
            <a:ahLst/>
            <a:cxnLst/>
            <a:rect r="r" b="b" t="t" l="l"/>
            <a:pathLst>
              <a:path h="5933009" w="6666302">
                <a:moveTo>
                  <a:pt x="0" y="0"/>
                </a:moveTo>
                <a:lnTo>
                  <a:pt x="6666302" y="0"/>
                </a:lnTo>
                <a:lnTo>
                  <a:pt x="6666302" y="5933008"/>
                </a:lnTo>
                <a:lnTo>
                  <a:pt x="0" y="5933008"/>
                </a:lnTo>
                <a:lnTo>
                  <a:pt x="0" y="0"/>
                </a:lnTo>
                <a:close/>
              </a:path>
            </a:pathLst>
          </a:custGeom>
          <a:blipFill>
            <a:blip r:embed="rId3">
              <a:alphaModFix amt="81000"/>
            </a:blip>
            <a:stretch>
              <a:fillRect l="0" t="0" r="0" b="0"/>
            </a:stretch>
          </a:blipFill>
        </p:spPr>
      </p:sp>
      <p:sp>
        <p:nvSpPr>
          <p:cNvPr name="Freeform 4" id="4"/>
          <p:cNvSpPr/>
          <p:nvPr/>
        </p:nvSpPr>
        <p:spPr>
          <a:xfrm flipH="false" flipV="false" rot="0">
            <a:off x="9943008" y="2139347"/>
            <a:ext cx="1958688" cy="1855857"/>
          </a:xfrm>
          <a:custGeom>
            <a:avLst/>
            <a:gdLst/>
            <a:ahLst/>
            <a:cxnLst/>
            <a:rect r="r" b="b" t="t" l="l"/>
            <a:pathLst>
              <a:path h="1855857" w="1958688">
                <a:moveTo>
                  <a:pt x="0" y="0"/>
                </a:moveTo>
                <a:lnTo>
                  <a:pt x="1958688" y="0"/>
                </a:lnTo>
                <a:lnTo>
                  <a:pt x="1958688" y="1855857"/>
                </a:lnTo>
                <a:lnTo>
                  <a:pt x="0" y="1855857"/>
                </a:lnTo>
                <a:lnTo>
                  <a:pt x="0" y="0"/>
                </a:lnTo>
                <a:close/>
              </a:path>
            </a:pathLst>
          </a:custGeom>
          <a:blipFill>
            <a:blip r:embed="rId4">
              <a:alphaModFix amt="71000"/>
            </a:blip>
            <a:stretch>
              <a:fillRect l="0" t="0" r="0" b="0"/>
            </a:stretch>
          </a:blipFill>
        </p:spPr>
      </p:sp>
      <p:sp>
        <p:nvSpPr>
          <p:cNvPr name="TextBox 5" id="5"/>
          <p:cNvSpPr txBox="true"/>
          <p:nvPr/>
        </p:nvSpPr>
        <p:spPr>
          <a:xfrm rot="0">
            <a:off x="10743008" y="640810"/>
            <a:ext cx="6233878" cy="414739"/>
          </a:xfrm>
          <a:prstGeom prst="rect">
            <a:avLst/>
          </a:prstGeom>
        </p:spPr>
        <p:txBody>
          <a:bodyPr anchor="t" rtlCol="false" tIns="0" lIns="0" bIns="0" rIns="0">
            <a:spAutoFit/>
          </a:bodyPr>
          <a:lstStyle/>
          <a:p>
            <a:pPr>
              <a:lnSpc>
                <a:spcPts val="3390"/>
              </a:lnSpc>
            </a:pPr>
            <a:r>
              <a:rPr lang="en-US" sz="2421">
                <a:solidFill>
                  <a:srgbClr val="FFFFFF"/>
                </a:solidFill>
                <a:latin typeface="Play Bold"/>
              </a:rPr>
              <a:t>INFO 7390 - ADVANCES IN DATA SCIENCE</a:t>
            </a:r>
          </a:p>
        </p:txBody>
      </p:sp>
      <p:grpSp>
        <p:nvGrpSpPr>
          <p:cNvPr name="Group 6" id="6"/>
          <p:cNvGrpSpPr/>
          <p:nvPr/>
        </p:nvGrpSpPr>
        <p:grpSpPr>
          <a:xfrm rot="0">
            <a:off x="13468246" y="7987143"/>
            <a:ext cx="3791054" cy="1271157"/>
            <a:chOff x="0" y="0"/>
            <a:chExt cx="5054738" cy="1694876"/>
          </a:xfrm>
        </p:grpSpPr>
        <p:sp>
          <p:nvSpPr>
            <p:cNvPr name="AutoShape 7" id="7"/>
            <p:cNvSpPr/>
            <p:nvPr/>
          </p:nvSpPr>
          <p:spPr>
            <a:xfrm>
              <a:off x="0" y="887655"/>
              <a:ext cx="5054738" cy="0"/>
            </a:xfrm>
            <a:prstGeom prst="line">
              <a:avLst/>
            </a:prstGeom>
            <a:ln cap="flat" w="12700">
              <a:solidFill>
                <a:srgbClr val="FFFFFF"/>
              </a:solidFill>
              <a:prstDash val="solid"/>
              <a:headEnd type="none" len="sm" w="sm"/>
              <a:tailEnd type="none" len="sm" w="sm"/>
            </a:ln>
          </p:spPr>
        </p:sp>
        <p:sp>
          <p:nvSpPr>
            <p:cNvPr name="TextBox 8" id="8"/>
            <p:cNvSpPr txBox="true"/>
            <p:nvPr/>
          </p:nvSpPr>
          <p:spPr>
            <a:xfrm rot="0">
              <a:off x="0" y="0"/>
              <a:ext cx="4473433" cy="482600"/>
            </a:xfrm>
            <a:prstGeom prst="rect">
              <a:avLst/>
            </a:prstGeom>
          </p:spPr>
          <p:txBody>
            <a:bodyPr anchor="t" rtlCol="false" tIns="0" lIns="0" bIns="0" rIns="0">
              <a:spAutoFit/>
            </a:bodyPr>
            <a:lstStyle/>
            <a:p>
              <a:pPr>
                <a:lnSpc>
                  <a:spcPts val="2879"/>
                </a:lnSpc>
              </a:pPr>
              <a:r>
                <a:rPr lang="en-US" sz="2400">
                  <a:solidFill>
                    <a:srgbClr val="FFFFFF"/>
                  </a:solidFill>
                  <a:latin typeface="Play Bold"/>
                </a:rPr>
                <a:t>SUHAS K M</a:t>
              </a:r>
            </a:p>
          </p:txBody>
        </p:sp>
        <p:sp>
          <p:nvSpPr>
            <p:cNvPr name="TextBox 9" id="9"/>
            <p:cNvSpPr txBox="true"/>
            <p:nvPr/>
          </p:nvSpPr>
          <p:spPr>
            <a:xfrm rot="0">
              <a:off x="0" y="1216510"/>
              <a:ext cx="4473433" cy="478367"/>
            </a:xfrm>
            <a:prstGeom prst="rect">
              <a:avLst/>
            </a:prstGeom>
          </p:spPr>
          <p:txBody>
            <a:bodyPr anchor="t" rtlCol="false" tIns="0" lIns="0" bIns="0" rIns="0">
              <a:spAutoFit/>
            </a:bodyPr>
            <a:lstStyle/>
            <a:p>
              <a:pPr>
                <a:lnSpc>
                  <a:spcPts val="2800"/>
                </a:lnSpc>
              </a:pPr>
              <a:r>
                <a:rPr lang="en-US" sz="2000">
                  <a:solidFill>
                    <a:srgbClr val="FFFFFF"/>
                  </a:solidFill>
                  <a:latin typeface="Telegraf"/>
                </a:rPr>
                <a:t>Word2vec Assignment</a:t>
              </a:r>
            </a:p>
          </p:txBody>
        </p:sp>
      </p:grpSp>
      <p:grpSp>
        <p:nvGrpSpPr>
          <p:cNvPr name="Group 10" id="10"/>
          <p:cNvGrpSpPr/>
          <p:nvPr/>
        </p:nvGrpSpPr>
        <p:grpSpPr>
          <a:xfrm rot="0">
            <a:off x="828434" y="3896464"/>
            <a:ext cx="10872996" cy="5216957"/>
            <a:chOff x="0" y="0"/>
            <a:chExt cx="14497328" cy="6955943"/>
          </a:xfrm>
        </p:grpSpPr>
        <p:sp>
          <p:nvSpPr>
            <p:cNvPr name="TextBox 11" id="11"/>
            <p:cNvSpPr txBox="true"/>
            <p:nvPr/>
          </p:nvSpPr>
          <p:spPr>
            <a:xfrm rot="0">
              <a:off x="0" y="142875"/>
              <a:ext cx="14497328" cy="3168433"/>
            </a:xfrm>
            <a:prstGeom prst="rect">
              <a:avLst/>
            </a:prstGeom>
          </p:spPr>
          <p:txBody>
            <a:bodyPr anchor="t" rtlCol="false" tIns="0" lIns="0" bIns="0" rIns="0">
              <a:spAutoFit/>
            </a:bodyPr>
            <a:lstStyle/>
            <a:p>
              <a:pPr algn="ctr">
                <a:lnSpc>
                  <a:spcPts val="17929"/>
                </a:lnSpc>
              </a:pPr>
              <a:r>
                <a:rPr lang="en-US" sz="16299" u="sng">
                  <a:solidFill>
                    <a:srgbClr val="FFFFFF"/>
                  </a:solidFill>
                  <a:latin typeface="Play Bold"/>
                </a:rPr>
                <a:t>word2vec</a:t>
              </a:r>
            </a:p>
          </p:txBody>
        </p:sp>
        <p:sp>
          <p:nvSpPr>
            <p:cNvPr name="TextBox 12" id="12"/>
            <p:cNvSpPr txBox="true"/>
            <p:nvPr/>
          </p:nvSpPr>
          <p:spPr>
            <a:xfrm rot="0">
              <a:off x="0" y="4016105"/>
              <a:ext cx="13284965" cy="2939838"/>
            </a:xfrm>
            <a:prstGeom prst="rect">
              <a:avLst/>
            </a:prstGeom>
          </p:spPr>
          <p:txBody>
            <a:bodyPr anchor="t" rtlCol="false" tIns="0" lIns="0" bIns="0" rIns="0">
              <a:spAutoFit/>
            </a:bodyPr>
            <a:lstStyle/>
            <a:p>
              <a:pPr algn="ctr">
                <a:lnSpc>
                  <a:spcPts val="5599"/>
                </a:lnSpc>
              </a:pPr>
              <a:r>
                <a:rPr lang="en-US" sz="3999">
                  <a:solidFill>
                    <a:srgbClr val="5CE1E6"/>
                  </a:solidFill>
                  <a:latin typeface="Telegraf"/>
                </a:rPr>
                <a:t>An Intuitive understanding and explanation of the word2vec model.</a:t>
              </a:r>
            </a:p>
            <a:p>
              <a:pPr algn="r">
                <a:lnSpc>
                  <a:spcPts val="3080"/>
                </a:lnSpc>
              </a:pPr>
            </a:p>
            <a:p>
              <a:pPr algn="r" marL="0" indent="0" lvl="0">
                <a:lnSpc>
                  <a:spcPts val="3080"/>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293565" y="659823"/>
            <a:ext cx="8337837" cy="8967354"/>
            <a:chOff x="0" y="0"/>
            <a:chExt cx="4305951" cy="4631056"/>
          </a:xfrm>
        </p:grpSpPr>
        <p:sp>
          <p:nvSpPr>
            <p:cNvPr name="Freeform 3" id="3"/>
            <p:cNvSpPr/>
            <p:nvPr/>
          </p:nvSpPr>
          <p:spPr>
            <a:xfrm flipH="false" flipV="false" rot="0">
              <a:off x="0" y="0"/>
              <a:ext cx="4305952" cy="4631056"/>
            </a:xfrm>
            <a:custGeom>
              <a:avLst/>
              <a:gdLst/>
              <a:ahLst/>
              <a:cxnLst/>
              <a:rect r="r" b="b" t="t" l="l"/>
              <a:pathLst>
                <a:path h="4631056" w="4305952">
                  <a:moveTo>
                    <a:pt x="4181491" y="4631056"/>
                  </a:moveTo>
                  <a:lnTo>
                    <a:pt x="124460" y="4631056"/>
                  </a:lnTo>
                  <a:cubicBezTo>
                    <a:pt x="55880" y="4631056"/>
                    <a:pt x="0" y="4575176"/>
                    <a:pt x="0" y="4506595"/>
                  </a:cubicBezTo>
                  <a:lnTo>
                    <a:pt x="0" y="124460"/>
                  </a:lnTo>
                  <a:cubicBezTo>
                    <a:pt x="0" y="55880"/>
                    <a:pt x="55880" y="0"/>
                    <a:pt x="124460" y="0"/>
                  </a:cubicBezTo>
                  <a:lnTo>
                    <a:pt x="4181492" y="0"/>
                  </a:lnTo>
                  <a:cubicBezTo>
                    <a:pt x="4250072" y="0"/>
                    <a:pt x="4305952" y="55880"/>
                    <a:pt x="4305952" y="124460"/>
                  </a:cubicBezTo>
                  <a:lnTo>
                    <a:pt x="4305952" y="4506596"/>
                  </a:lnTo>
                  <a:cubicBezTo>
                    <a:pt x="4305952" y="4575176"/>
                    <a:pt x="4250072" y="4631056"/>
                    <a:pt x="4181492" y="4631056"/>
                  </a:cubicBezTo>
                  <a:close/>
                </a:path>
              </a:pathLst>
            </a:custGeom>
            <a:solidFill>
              <a:srgbClr val="11111B">
                <a:alpha val="4706"/>
              </a:srgbClr>
            </a:solidFill>
          </p:spPr>
        </p:sp>
      </p:grpSp>
      <p:grpSp>
        <p:nvGrpSpPr>
          <p:cNvPr name="Group 4" id="4"/>
          <p:cNvGrpSpPr/>
          <p:nvPr/>
        </p:nvGrpSpPr>
        <p:grpSpPr>
          <a:xfrm rot="0">
            <a:off x="9392593" y="742069"/>
            <a:ext cx="8337837" cy="8967354"/>
            <a:chOff x="0" y="0"/>
            <a:chExt cx="4305951" cy="4631056"/>
          </a:xfrm>
        </p:grpSpPr>
        <p:sp>
          <p:nvSpPr>
            <p:cNvPr name="Freeform 5" id="5"/>
            <p:cNvSpPr/>
            <p:nvPr/>
          </p:nvSpPr>
          <p:spPr>
            <a:xfrm flipH="false" flipV="false" rot="0">
              <a:off x="0" y="0"/>
              <a:ext cx="4305952" cy="4631056"/>
            </a:xfrm>
            <a:custGeom>
              <a:avLst/>
              <a:gdLst/>
              <a:ahLst/>
              <a:cxnLst/>
              <a:rect r="r" b="b" t="t" l="l"/>
              <a:pathLst>
                <a:path h="4631056" w="4305952">
                  <a:moveTo>
                    <a:pt x="4181491" y="4631056"/>
                  </a:moveTo>
                  <a:lnTo>
                    <a:pt x="124460" y="4631056"/>
                  </a:lnTo>
                  <a:cubicBezTo>
                    <a:pt x="55880" y="4631056"/>
                    <a:pt x="0" y="4575176"/>
                    <a:pt x="0" y="4506595"/>
                  </a:cubicBezTo>
                  <a:lnTo>
                    <a:pt x="0" y="124460"/>
                  </a:lnTo>
                  <a:cubicBezTo>
                    <a:pt x="0" y="55880"/>
                    <a:pt x="55880" y="0"/>
                    <a:pt x="124460" y="0"/>
                  </a:cubicBezTo>
                  <a:lnTo>
                    <a:pt x="4181492" y="0"/>
                  </a:lnTo>
                  <a:cubicBezTo>
                    <a:pt x="4250072" y="0"/>
                    <a:pt x="4305952" y="55880"/>
                    <a:pt x="4305952" y="124460"/>
                  </a:cubicBezTo>
                  <a:lnTo>
                    <a:pt x="4305952" y="4506596"/>
                  </a:lnTo>
                  <a:cubicBezTo>
                    <a:pt x="4305952" y="4575176"/>
                    <a:pt x="4250072" y="4631056"/>
                    <a:pt x="4181492" y="4631056"/>
                  </a:cubicBezTo>
                  <a:close/>
                </a:path>
              </a:pathLst>
            </a:custGeom>
            <a:solidFill>
              <a:srgbClr val="11111B">
                <a:alpha val="4706"/>
              </a:srgbClr>
            </a:solidFill>
          </p:spPr>
        </p:sp>
      </p:grpSp>
      <p:sp>
        <p:nvSpPr>
          <p:cNvPr name="TextBox 6" id="6"/>
          <p:cNvSpPr txBox="true"/>
          <p:nvPr/>
        </p:nvSpPr>
        <p:spPr>
          <a:xfrm rot="0">
            <a:off x="796210" y="2188435"/>
            <a:ext cx="7034604" cy="5223451"/>
          </a:xfrm>
          <a:prstGeom prst="rect">
            <a:avLst/>
          </a:prstGeom>
        </p:spPr>
        <p:txBody>
          <a:bodyPr anchor="t" rtlCol="false" tIns="0" lIns="0" bIns="0" rIns="0">
            <a:spAutoFit/>
          </a:bodyPr>
          <a:lstStyle/>
          <a:p>
            <a:pPr algn="just" marL="684886" indent="-342443" lvl="1">
              <a:lnSpc>
                <a:spcPts val="4123"/>
              </a:lnSpc>
              <a:buFont typeface="Arial"/>
              <a:buChar char="•"/>
            </a:pPr>
            <a:r>
              <a:rPr lang="en-US" sz="3172">
                <a:solidFill>
                  <a:srgbClr val="FFFFFF"/>
                </a:solidFill>
                <a:latin typeface="Telegraf"/>
              </a:rPr>
              <a:t>Since I was dealing with a smaller dataset I achieved higher accuracy on this the CBOW model over the Skip-gram approach, proving the theory that CBOW works better on smaller datasets.</a:t>
            </a:r>
          </a:p>
          <a:p>
            <a:pPr algn="just" marL="684886" indent="-342443" lvl="1">
              <a:lnSpc>
                <a:spcPts val="4123"/>
              </a:lnSpc>
              <a:buFont typeface="Arial"/>
              <a:buChar char="•"/>
            </a:pPr>
            <a:r>
              <a:rPr lang="en-US" sz="3172">
                <a:solidFill>
                  <a:srgbClr val="FFFFFF"/>
                </a:solidFill>
                <a:latin typeface="Telegraf"/>
              </a:rPr>
              <a:t>Training Process</a:t>
            </a:r>
          </a:p>
          <a:p>
            <a:pPr algn="just" marL="684886" indent="-342443" lvl="1">
              <a:lnSpc>
                <a:spcPts val="4123"/>
              </a:lnSpc>
              <a:buFont typeface="Arial"/>
              <a:buChar char="•"/>
            </a:pPr>
            <a:r>
              <a:rPr lang="en-US" sz="3172">
                <a:solidFill>
                  <a:srgbClr val="FFFFFF"/>
                </a:solidFill>
                <a:latin typeface="Telegraf"/>
              </a:rPr>
              <a:t>Suitable for smaller datasets</a:t>
            </a:r>
          </a:p>
          <a:p>
            <a:pPr algn="just" marL="684886" indent="-342443" lvl="1">
              <a:lnSpc>
                <a:spcPts val="4123"/>
              </a:lnSpc>
              <a:buFont typeface="Arial"/>
              <a:buChar char="•"/>
            </a:pPr>
            <a:r>
              <a:rPr lang="en-US" sz="3172">
                <a:solidFill>
                  <a:srgbClr val="FFFFFF"/>
                </a:solidFill>
                <a:latin typeface="Telegraf"/>
              </a:rPr>
              <a:t>P</a:t>
            </a:r>
            <a:r>
              <a:rPr lang="en-US" sz="3172">
                <a:solidFill>
                  <a:srgbClr val="FFFFFF"/>
                </a:solidFill>
                <a:latin typeface="Telegraf"/>
              </a:rPr>
              <a:t>assed the context analysis test.</a:t>
            </a:r>
          </a:p>
        </p:txBody>
      </p:sp>
      <p:sp>
        <p:nvSpPr>
          <p:cNvPr name="TextBox 7" id="7"/>
          <p:cNvSpPr txBox="true"/>
          <p:nvPr/>
        </p:nvSpPr>
        <p:spPr>
          <a:xfrm rot="0">
            <a:off x="3830002" y="1248387"/>
            <a:ext cx="1264965" cy="533400"/>
          </a:xfrm>
          <a:prstGeom prst="rect">
            <a:avLst/>
          </a:prstGeom>
        </p:spPr>
        <p:txBody>
          <a:bodyPr anchor="t" rtlCol="false" tIns="0" lIns="0" bIns="0" rIns="0">
            <a:spAutoFit/>
          </a:bodyPr>
          <a:lstStyle/>
          <a:p>
            <a:pPr algn="ctr">
              <a:lnSpc>
                <a:spcPts val="3900"/>
              </a:lnSpc>
              <a:spcBef>
                <a:spcPct val="0"/>
              </a:spcBef>
            </a:pPr>
            <a:r>
              <a:rPr lang="en-US" sz="3000" u="sng">
                <a:solidFill>
                  <a:srgbClr val="FFFFFF"/>
                </a:solidFill>
                <a:latin typeface="Telegraf Bold"/>
              </a:rPr>
              <a:t>CBOW</a:t>
            </a:r>
          </a:p>
        </p:txBody>
      </p:sp>
      <p:sp>
        <p:nvSpPr>
          <p:cNvPr name="TextBox 8" id="8"/>
          <p:cNvSpPr txBox="true"/>
          <p:nvPr/>
        </p:nvSpPr>
        <p:spPr>
          <a:xfrm rot="0">
            <a:off x="11877137" y="1248387"/>
            <a:ext cx="2871564" cy="533400"/>
          </a:xfrm>
          <a:prstGeom prst="rect">
            <a:avLst/>
          </a:prstGeom>
        </p:spPr>
        <p:txBody>
          <a:bodyPr anchor="t" rtlCol="false" tIns="0" lIns="0" bIns="0" rIns="0">
            <a:spAutoFit/>
          </a:bodyPr>
          <a:lstStyle/>
          <a:p>
            <a:pPr algn="ctr">
              <a:lnSpc>
                <a:spcPts val="3900"/>
              </a:lnSpc>
              <a:spcBef>
                <a:spcPct val="0"/>
              </a:spcBef>
            </a:pPr>
            <a:r>
              <a:rPr lang="en-US" sz="3000" u="sng">
                <a:solidFill>
                  <a:srgbClr val="FFFFFF"/>
                </a:solidFill>
                <a:latin typeface="Telegraf Bold"/>
              </a:rPr>
              <a:t>Skip-Gram</a:t>
            </a:r>
          </a:p>
        </p:txBody>
      </p:sp>
      <p:sp>
        <p:nvSpPr>
          <p:cNvPr name="TextBox 9" id="9"/>
          <p:cNvSpPr txBox="true"/>
          <p:nvPr/>
        </p:nvSpPr>
        <p:spPr>
          <a:xfrm rot="0">
            <a:off x="10005073" y="2704618"/>
            <a:ext cx="7112877" cy="6208527"/>
          </a:xfrm>
          <a:prstGeom prst="rect">
            <a:avLst/>
          </a:prstGeom>
        </p:spPr>
        <p:txBody>
          <a:bodyPr anchor="t" rtlCol="false" tIns="0" lIns="0" bIns="0" rIns="0">
            <a:spAutoFit/>
          </a:bodyPr>
          <a:lstStyle/>
          <a:p>
            <a:pPr algn="just" marL="627316" indent="-313658" lvl="1">
              <a:lnSpc>
                <a:spcPts val="3777"/>
              </a:lnSpc>
              <a:buFont typeface="Arial"/>
              <a:buChar char="•"/>
            </a:pPr>
            <a:r>
              <a:rPr lang="en-US" sz="2905">
                <a:solidFill>
                  <a:srgbClr val="FFFFFF"/>
                </a:solidFill>
                <a:latin typeface="Telegraf"/>
              </a:rPr>
              <a:t>The Skip-Gram approach took significantly more time than the CBOW approach.</a:t>
            </a:r>
          </a:p>
          <a:p>
            <a:pPr algn="just" marL="627316" indent="-313658" lvl="1">
              <a:lnSpc>
                <a:spcPts val="3777"/>
              </a:lnSpc>
              <a:buFont typeface="Arial"/>
              <a:buChar char="•"/>
            </a:pPr>
            <a:r>
              <a:rPr lang="en-US" sz="2905">
                <a:solidFill>
                  <a:srgbClr val="FFFFFF"/>
                </a:solidFill>
                <a:latin typeface="Telegraf"/>
              </a:rPr>
              <a:t>The training objective of the skip-gram model is to maximize the probability of predicting context words given the target word. </a:t>
            </a:r>
          </a:p>
          <a:p>
            <a:pPr algn="just" marL="627316" indent="-313658" lvl="1">
              <a:lnSpc>
                <a:spcPts val="3777"/>
              </a:lnSpc>
              <a:buFont typeface="Arial"/>
              <a:buChar char="•"/>
            </a:pPr>
            <a:r>
              <a:rPr lang="en-US" sz="2905">
                <a:solidFill>
                  <a:srgbClr val="FFFFFF"/>
                </a:solidFill>
                <a:latin typeface="Telegraf"/>
              </a:rPr>
              <a:t>Involves performing a full softmax over the entire vocabulary words</a:t>
            </a:r>
          </a:p>
          <a:p>
            <a:pPr algn="just" marL="627316" indent="-313658" lvl="1">
              <a:lnSpc>
                <a:spcPts val="3777"/>
              </a:lnSpc>
              <a:buFont typeface="Arial"/>
              <a:buChar char="•"/>
            </a:pPr>
            <a:r>
              <a:rPr lang="en-US" sz="2905">
                <a:solidFill>
                  <a:srgbClr val="FFFFFF"/>
                </a:solidFill>
                <a:latin typeface="Telegraf"/>
              </a:rPr>
              <a:t>Failed the context analysis test.</a:t>
            </a:r>
          </a:p>
          <a:p>
            <a:pPr algn="just" marL="627316" indent="-313658" lvl="1">
              <a:lnSpc>
                <a:spcPts val="3777"/>
              </a:lnSpc>
              <a:buFont typeface="Arial"/>
              <a:buChar char="•"/>
            </a:pPr>
            <a:r>
              <a:rPr lang="en-US" sz="2905">
                <a:solidFill>
                  <a:srgbClr val="FFFFFF"/>
                </a:solidFill>
                <a:latin typeface="Telegraf"/>
              </a:rPr>
              <a:t>Involves predicting the target word based on the context words in a window.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sp>
        <p:nvSpPr>
          <p:cNvPr name="Freeform 2" id="2"/>
          <p:cNvSpPr/>
          <p:nvPr/>
        </p:nvSpPr>
        <p:spPr>
          <a:xfrm flipH="false" flipV="false" rot="0">
            <a:off x="-447207" y="-554320"/>
            <a:ext cx="5157925" cy="4887134"/>
          </a:xfrm>
          <a:custGeom>
            <a:avLst/>
            <a:gdLst/>
            <a:ahLst/>
            <a:cxnLst/>
            <a:rect r="r" b="b" t="t" l="l"/>
            <a:pathLst>
              <a:path h="4887134" w="5157925">
                <a:moveTo>
                  <a:pt x="0" y="0"/>
                </a:moveTo>
                <a:lnTo>
                  <a:pt x="5157926" y="0"/>
                </a:lnTo>
                <a:lnTo>
                  <a:pt x="5157926" y="4887135"/>
                </a:lnTo>
                <a:lnTo>
                  <a:pt x="0" y="4887135"/>
                </a:lnTo>
                <a:lnTo>
                  <a:pt x="0" y="0"/>
                </a:lnTo>
                <a:close/>
              </a:path>
            </a:pathLst>
          </a:custGeom>
          <a:blipFill>
            <a:blip r:embed="rId2"/>
            <a:stretch>
              <a:fillRect l="0" t="0" r="0" b="0"/>
            </a:stretch>
          </a:blipFill>
        </p:spPr>
      </p:sp>
      <p:sp>
        <p:nvSpPr>
          <p:cNvPr name="Freeform 3" id="3"/>
          <p:cNvSpPr/>
          <p:nvPr/>
        </p:nvSpPr>
        <p:spPr>
          <a:xfrm flipH="false" flipV="false" rot="0">
            <a:off x="14340854" y="807262"/>
            <a:ext cx="1942164" cy="2163971"/>
          </a:xfrm>
          <a:custGeom>
            <a:avLst/>
            <a:gdLst/>
            <a:ahLst/>
            <a:cxnLst/>
            <a:rect r="r" b="b" t="t" l="l"/>
            <a:pathLst>
              <a:path h="2163971" w="1942164">
                <a:moveTo>
                  <a:pt x="0" y="0"/>
                </a:moveTo>
                <a:lnTo>
                  <a:pt x="1942164" y="0"/>
                </a:lnTo>
                <a:lnTo>
                  <a:pt x="1942164" y="2163971"/>
                </a:lnTo>
                <a:lnTo>
                  <a:pt x="0" y="2163971"/>
                </a:lnTo>
                <a:lnTo>
                  <a:pt x="0" y="0"/>
                </a:lnTo>
                <a:close/>
              </a:path>
            </a:pathLst>
          </a:custGeom>
          <a:blipFill>
            <a:blip r:embed="rId3">
              <a:alphaModFix amt="63000"/>
            </a:blip>
            <a:stretch>
              <a:fillRect l="0" t="0" r="0" b="0"/>
            </a:stretch>
          </a:blipFill>
        </p:spPr>
      </p:sp>
      <p:sp>
        <p:nvSpPr>
          <p:cNvPr name="Freeform 4" id="4"/>
          <p:cNvSpPr/>
          <p:nvPr/>
        </p:nvSpPr>
        <p:spPr>
          <a:xfrm flipH="false" flipV="false" rot="0">
            <a:off x="-1029356" y="6815124"/>
            <a:ext cx="19719589" cy="7077967"/>
          </a:xfrm>
          <a:custGeom>
            <a:avLst/>
            <a:gdLst/>
            <a:ahLst/>
            <a:cxnLst/>
            <a:rect r="r" b="b" t="t" l="l"/>
            <a:pathLst>
              <a:path h="7077967" w="19719589">
                <a:moveTo>
                  <a:pt x="0" y="0"/>
                </a:moveTo>
                <a:lnTo>
                  <a:pt x="19719588" y="0"/>
                </a:lnTo>
                <a:lnTo>
                  <a:pt x="19719588" y="7077967"/>
                </a:lnTo>
                <a:lnTo>
                  <a:pt x="0" y="7077967"/>
                </a:lnTo>
                <a:lnTo>
                  <a:pt x="0" y="0"/>
                </a:lnTo>
                <a:close/>
              </a:path>
            </a:pathLst>
          </a:custGeom>
          <a:blipFill>
            <a:blip r:embed="rId4">
              <a:alphaModFix amt="92000"/>
            </a:blip>
            <a:stretch>
              <a:fillRect l="0" t="-42297" r="-14774" b="-142297"/>
            </a:stretch>
          </a:blipFill>
        </p:spPr>
      </p:sp>
      <p:sp>
        <p:nvSpPr>
          <p:cNvPr name="TextBox 5" id="5"/>
          <p:cNvSpPr txBox="true"/>
          <p:nvPr/>
        </p:nvSpPr>
        <p:spPr>
          <a:xfrm rot="0">
            <a:off x="3167888" y="3008730"/>
            <a:ext cx="11325100" cy="4079040"/>
          </a:xfrm>
          <a:prstGeom prst="rect">
            <a:avLst/>
          </a:prstGeom>
        </p:spPr>
        <p:txBody>
          <a:bodyPr anchor="t" rtlCol="false" tIns="0" lIns="0" bIns="0" rIns="0">
            <a:spAutoFit/>
          </a:bodyPr>
          <a:lstStyle/>
          <a:p>
            <a:pPr algn="ctr">
              <a:lnSpc>
                <a:spcPts val="12521"/>
              </a:lnSpc>
            </a:pPr>
            <a:r>
              <a:rPr lang="en-US" sz="9631" u="sng">
                <a:solidFill>
                  <a:srgbClr val="FFFFFF"/>
                </a:solidFill>
                <a:latin typeface="Telegraf Bold"/>
              </a:rPr>
              <a:t>3) RESULTS</a:t>
            </a:r>
          </a:p>
          <a:p>
            <a:pPr algn="ctr">
              <a:lnSpc>
                <a:spcPts val="12521"/>
              </a:lnSpc>
            </a:pPr>
          </a:p>
          <a:p>
            <a:pPr algn="ctr">
              <a:lnSpc>
                <a:spcPts val="6499"/>
              </a:lnSpc>
              <a:spcBef>
                <a:spcPct val="0"/>
              </a:spcBef>
            </a:pPr>
            <a:r>
              <a:rPr lang="en-US" sz="4999" u="sng">
                <a:solidFill>
                  <a:srgbClr val="FFFFFF"/>
                </a:solidFill>
                <a:latin typeface="Telegraf Bold"/>
              </a:rPr>
              <a:t>Building and Evaluating word2vec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3749851" y="-3160310"/>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2"/>
            <a:stretch>
              <a:fillRect l="0" t="0" r="0" b="0"/>
            </a:stretch>
          </a:blipFill>
        </p:spPr>
      </p:sp>
      <p:sp>
        <p:nvSpPr>
          <p:cNvPr name="Freeform 3" id="3"/>
          <p:cNvSpPr/>
          <p:nvPr/>
        </p:nvSpPr>
        <p:spPr>
          <a:xfrm flipH="false" flipV="false" rot="0">
            <a:off x="5702167" y="4163471"/>
            <a:ext cx="10768818" cy="4763776"/>
          </a:xfrm>
          <a:custGeom>
            <a:avLst/>
            <a:gdLst/>
            <a:ahLst/>
            <a:cxnLst/>
            <a:rect r="r" b="b" t="t" l="l"/>
            <a:pathLst>
              <a:path h="4763776" w="10768818">
                <a:moveTo>
                  <a:pt x="0" y="0"/>
                </a:moveTo>
                <a:lnTo>
                  <a:pt x="10768818" y="0"/>
                </a:lnTo>
                <a:lnTo>
                  <a:pt x="10768818" y="4763776"/>
                </a:lnTo>
                <a:lnTo>
                  <a:pt x="0" y="4763776"/>
                </a:lnTo>
                <a:lnTo>
                  <a:pt x="0" y="0"/>
                </a:lnTo>
                <a:close/>
              </a:path>
            </a:pathLst>
          </a:custGeom>
          <a:blipFill>
            <a:blip r:embed="rId3"/>
            <a:stretch>
              <a:fillRect l="0" t="0" r="0" b="0"/>
            </a:stretch>
          </a:blipFill>
        </p:spPr>
      </p:sp>
      <p:sp>
        <p:nvSpPr>
          <p:cNvPr name="TextBox 4" id="4"/>
          <p:cNvSpPr txBox="true"/>
          <p:nvPr/>
        </p:nvSpPr>
        <p:spPr>
          <a:xfrm rot="0">
            <a:off x="542461" y="1671667"/>
            <a:ext cx="16564584" cy="1859915"/>
          </a:xfrm>
          <a:prstGeom prst="rect">
            <a:avLst/>
          </a:prstGeom>
        </p:spPr>
        <p:txBody>
          <a:bodyPr anchor="t" rtlCol="false" tIns="0" lIns="0" bIns="0" rIns="0">
            <a:spAutoFit/>
          </a:bodyPr>
          <a:lstStyle/>
          <a:p>
            <a:pPr algn="just" marL="604521" indent="-302261" lvl="1">
              <a:lnSpc>
                <a:spcPts val="3640"/>
              </a:lnSpc>
              <a:buFont typeface="Arial"/>
              <a:buChar char="•"/>
            </a:pPr>
            <a:r>
              <a:rPr lang="en-US" sz="2800">
                <a:solidFill>
                  <a:srgbClr val="FFFFFF"/>
                </a:solidFill>
                <a:latin typeface="Telegraf"/>
              </a:rPr>
              <a:t>I choose the Wikipedia dataset available on huggingface, particularly the English texts. </a:t>
            </a:r>
          </a:p>
          <a:p>
            <a:pPr algn="just" marL="604521" indent="-302261" lvl="1">
              <a:lnSpc>
                <a:spcPts val="3640"/>
              </a:lnSpc>
              <a:buFont typeface="Arial"/>
              <a:buChar char="•"/>
            </a:pPr>
            <a:r>
              <a:rPr lang="en-US" sz="2800">
                <a:solidFill>
                  <a:srgbClr val="FFFFFF"/>
                </a:solidFill>
                <a:latin typeface="Telegraf"/>
              </a:rPr>
              <a:t>Which is available in the load_dataset method in Python, with the parameter for the method -&gt; "20220301.en".</a:t>
            </a:r>
          </a:p>
          <a:p>
            <a:pPr algn="just" marL="604521" indent="-302261" lvl="1">
              <a:lnSpc>
                <a:spcPts val="3640"/>
              </a:lnSpc>
              <a:spcBef>
                <a:spcPct val="0"/>
              </a:spcBef>
              <a:buFont typeface="Arial"/>
              <a:buChar char="•"/>
            </a:pPr>
            <a:r>
              <a:rPr lang="en-US" sz="2800">
                <a:solidFill>
                  <a:srgbClr val="FFFFFF"/>
                </a:solidFill>
                <a:latin typeface="Telegraf"/>
              </a:rPr>
              <a:t>Converted the file of datatype - DatasetDict to a pandas df, to sample out the data accurately.</a:t>
            </a:r>
          </a:p>
        </p:txBody>
      </p:sp>
      <p:sp>
        <p:nvSpPr>
          <p:cNvPr name="TextBox 5" id="5"/>
          <p:cNvSpPr txBox="true"/>
          <p:nvPr/>
        </p:nvSpPr>
        <p:spPr>
          <a:xfrm rot="0">
            <a:off x="1903872" y="429425"/>
            <a:ext cx="2454920" cy="869950"/>
          </a:xfrm>
          <a:prstGeom prst="rect">
            <a:avLst/>
          </a:prstGeom>
        </p:spPr>
        <p:txBody>
          <a:bodyPr anchor="t" rtlCol="false" tIns="0" lIns="0" bIns="0" rIns="0">
            <a:spAutoFit/>
          </a:bodyPr>
          <a:lstStyle/>
          <a:p>
            <a:pPr algn="ctr">
              <a:lnSpc>
                <a:spcPts val="6500"/>
              </a:lnSpc>
              <a:spcBef>
                <a:spcPct val="0"/>
              </a:spcBef>
            </a:pPr>
            <a:r>
              <a:rPr lang="en-US" sz="5000" u="sng">
                <a:solidFill>
                  <a:srgbClr val="FFFFFF"/>
                </a:solidFill>
                <a:latin typeface="Telegraf Bold"/>
              </a:rPr>
              <a:t>Dataset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288" t="-87069" r="-2856" b="-9558"/>
            </a:stretch>
          </a:blipFill>
        </p:spPr>
      </p:sp>
      <p:sp>
        <p:nvSpPr>
          <p:cNvPr name="Freeform 3" id="3"/>
          <p:cNvSpPr/>
          <p:nvPr/>
        </p:nvSpPr>
        <p:spPr>
          <a:xfrm flipH="false" flipV="false" rot="0">
            <a:off x="1028700" y="2670425"/>
            <a:ext cx="12582858" cy="539541"/>
          </a:xfrm>
          <a:custGeom>
            <a:avLst/>
            <a:gdLst/>
            <a:ahLst/>
            <a:cxnLst/>
            <a:rect r="r" b="b" t="t" l="l"/>
            <a:pathLst>
              <a:path h="539541" w="12582858">
                <a:moveTo>
                  <a:pt x="0" y="0"/>
                </a:moveTo>
                <a:lnTo>
                  <a:pt x="12582858" y="0"/>
                </a:lnTo>
                <a:lnTo>
                  <a:pt x="12582858" y="539541"/>
                </a:lnTo>
                <a:lnTo>
                  <a:pt x="0" y="539541"/>
                </a:lnTo>
                <a:lnTo>
                  <a:pt x="0" y="0"/>
                </a:lnTo>
                <a:close/>
              </a:path>
            </a:pathLst>
          </a:custGeom>
          <a:blipFill>
            <a:blip r:embed="rId3"/>
            <a:stretch>
              <a:fillRect l="0" t="0" r="0" b="0"/>
            </a:stretch>
          </a:blipFill>
        </p:spPr>
      </p:sp>
      <p:sp>
        <p:nvSpPr>
          <p:cNvPr name="Freeform 4" id="4"/>
          <p:cNvSpPr/>
          <p:nvPr/>
        </p:nvSpPr>
        <p:spPr>
          <a:xfrm flipH="false" flipV="false" rot="0">
            <a:off x="1028700" y="4319453"/>
            <a:ext cx="9099966" cy="4833785"/>
          </a:xfrm>
          <a:custGeom>
            <a:avLst/>
            <a:gdLst/>
            <a:ahLst/>
            <a:cxnLst/>
            <a:rect r="r" b="b" t="t" l="l"/>
            <a:pathLst>
              <a:path h="4833785" w="9099966">
                <a:moveTo>
                  <a:pt x="0" y="0"/>
                </a:moveTo>
                <a:lnTo>
                  <a:pt x="9099966" y="0"/>
                </a:lnTo>
                <a:lnTo>
                  <a:pt x="9099966" y="4833785"/>
                </a:lnTo>
                <a:lnTo>
                  <a:pt x="0" y="4833785"/>
                </a:lnTo>
                <a:lnTo>
                  <a:pt x="0" y="0"/>
                </a:lnTo>
                <a:close/>
              </a:path>
            </a:pathLst>
          </a:custGeom>
          <a:blipFill>
            <a:blip r:embed="rId4"/>
            <a:stretch>
              <a:fillRect l="0" t="0" r="0" b="0"/>
            </a:stretch>
          </a:blipFill>
        </p:spPr>
      </p:sp>
      <p:sp>
        <p:nvSpPr>
          <p:cNvPr name="TextBox 5" id="5"/>
          <p:cNvSpPr txBox="true"/>
          <p:nvPr/>
        </p:nvSpPr>
        <p:spPr>
          <a:xfrm rot="0">
            <a:off x="1028700" y="298450"/>
            <a:ext cx="7572698" cy="730250"/>
          </a:xfrm>
          <a:prstGeom prst="rect">
            <a:avLst/>
          </a:prstGeom>
        </p:spPr>
        <p:txBody>
          <a:bodyPr anchor="t" rtlCol="false" tIns="0" lIns="0" bIns="0" rIns="0">
            <a:spAutoFit/>
          </a:bodyPr>
          <a:lstStyle/>
          <a:p>
            <a:pPr algn="ctr">
              <a:lnSpc>
                <a:spcPts val="5500"/>
              </a:lnSpc>
            </a:pPr>
            <a:r>
              <a:rPr lang="en-US" sz="5000" u="sng">
                <a:solidFill>
                  <a:srgbClr val="FFFFFF"/>
                </a:solidFill>
                <a:latin typeface="Play"/>
              </a:rPr>
              <a:t>Approach to word2vec</a:t>
            </a:r>
          </a:p>
        </p:txBody>
      </p:sp>
      <p:sp>
        <p:nvSpPr>
          <p:cNvPr name="TextBox 6" id="6"/>
          <p:cNvSpPr txBox="true"/>
          <p:nvPr/>
        </p:nvSpPr>
        <p:spPr>
          <a:xfrm rot="0">
            <a:off x="1028700" y="1641725"/>
            <a:ext cx="8840793" cy="438150"/>
          </a:xfrm>
          <a:prstGeom prst="rect">
            <a:avLst/>
          </a:prstGeom>
        </p:spPr>
        <p:txBody>
          <a:bodyPr anchor="t" rtlCol="false" tIns="0" lIns="0" bIns="0" rIns="0">
            <a:spAutoFit/>
          </a:bodyPr>
          <a:lstStyle/>
          <a:p>
            <a:pPr>
              <a:lnSpc>
                <a:spcPts val="3300"/>
              </a:lnSpc>
            </a:pPr>
            <a:r>
              <a:rPr lang="en-US" sz="3000" u="sng">
                <a:solidFill>
                  <a:srgbClr val="FFFFFF"/>
                </a:solidFill>
                <a:latin typeface="Play"/>
              </a:rPr>
              <a:t>1) Sampling the Data: </a:t>
            </a:r>
          </a:p>
        </p:txBody>
      </p:sp>
      <p:sp>
        <p:nvSpPr>
          <p:cNvPr name="TextBox 7" id="7"/>
          <p:cNvSpPr txBox="true"/>
          <p:nvPr/>
        </p:nvSpPr>
        <p:spPr>
          <a:xfrm rot="0">
            <a:off x="908541" y="3557453"/>
            <a:ext cx="8840793" cy="438150"/>
          </a:xfrm>
          <a:prstGeom prst="rect">
            <a:avLst/>
          </a:prstGeom>
        </p:spPr>
        <p:txBody>
          <a:bodyPr anchor="t" rtlCol="false" tIns="0" lIns="0" bIns="0" rIns="0">
            <a:spAutoFit/>
          </a:bodyPr>
          <a:lstStyle/>
          <a:p>
            <a:pPr>
              <a:lnSpc>
                <a:spcPts val="3300"/>
              </a:lnSpc>
            </a:pPr>
            <a:r>
              <a:rPr lang="en-US" sz="3000" u="sng">
                <a:solidFill>
                  <a:srgbClr val="FFFFFF"/>
                </a:solidFill>
                <a:latin typeface="Play"/>
              </a:rPr>
              <a:t>Here is the stucture of the Pandas DataFrame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288" t="-87069" r="-2856" b="-9558"/>
            </a:stretch>
          </a:blipFill>
        </p:spPr>
      </p:sp>
      <p:sp>
        <p:nvSpPr>
          <p:cNvPr name="Freeform 3" id="3"/>
          <p:cNvSpPr/>
          <p:nvPr/>
        </p:nvSpPr>
        <p:spPr>
          <a:xfrm flipH="false" flipV="false" rot="0">
            <a:off x="303207" y="3808321"/>
            <a:ext cx="9201960" cy="6080955"/>
          </a:xfrm>
          <a:custGeom>
            <a:avLst/>
            <a:gdLst/>
            <a:ahLst/>
            <a:cxnLst/>
            <a:rect r="r" b="b" t="t" l="l"/>
            <a:pathLst>
              <a:path h="6080955" w="9201960">
                <a:moveTo>
                  <a:pt x="0" y="0"/>
                </a:moveTo>
                <a:lnTo>
                  <a:pt x="9201961" y="0"/>
                </a:lnTo>
                <a:lnTo>
                  <a:pt x="9201961" y="6080955"/>
                </a:lnTo>
                <a:lnTo>
                  <a:pt x="0" y="6080955"/>
                </a:lnTo>
                <a:lnTo>
                  <a:pt x="0" y="0"/>
                </a:lnTo>
                <a:close/>
              </a:path>
            </a:pathLst>
          </a:custGeom>
          <a:blipFill>
            <a:blip r:embed="rId3"/>
            <a:stretch>
              <a:fillRect l="0" t="-885" r="0" b="-885"/>
            </a:stretch>
          </a:blipFill>
        </p:spPr>
      </p:sp>
      <p:sp>
        <p:nvSpPr>
          <p:cNvPr name="TextBox 4" id="4"/>
          <p:cNvSpPr txBox="true"/>
          <p:nvPr/>
        </p:nvSpPr>
        <p:spPr>
          <a:xfrm rot="0">
            <a:off x="303207" y="298450"/>
            <a:ext cx="8840793" cy="730250"/>
          </a:xfrm>
          <a:prstGeom prst="rect">
            <a:avLst/>
          </a:prstGeom>
        </p:spPr>
        <p:txBody>
          <a:bodyPr anchor="t" rtlCol="false" tIns="0" lIns="0" bIns="0" rIns="0">
            <a:spAutoFit/>
          </a:bodyPr>
          <a:lstStyle/>
          <a:p>
            <a:pPr>
              <a:lnSpc>
                <a:spcPts val="5500"/>
              </a:lnSpc>
            </a:pPr>
            <a:r>
              <a:rPr lang="en-US" sz="5000" u="sng">
                <a:solidFill>
                  <a:srgbClr val="FFFFFF"/>
                </a:solidFill>
                <a:latin typeface="Play"/>
              </a:rPr>
              <a:t>3) Preprocessing</a:t>
            </a:r>
          </a:p>
        </p:txBody>
      </p:sp>
      <p:sp>
        <p:nvSpPr>
          <p:cNvPr name="TextBox 5" id="5"/>
          <p:cNvSpPr txBox="true"/>
          <p:nvPr/>
        </p:nvSpPr>
        <p:spPr>
          <a:xfrm rot="0">
            <a:off x="303207" y="1122271"/>
            <a:ext cx="14336341" cy="2514600"/>
          </a:xfrm>
          <a:prstGeom prst="rect">
            <a:avLst/>
          </a:prstGeom>
        </p:spPr>
        <p:txBody>
          <a:bodyPr anchor="t" rtlCol="false" tIns="0" lIns="0" bIns="0" rIns="0">
            <a:spAutoFit/>
          </a:bodyPr>
          <a:lstStyle/>
          <a:p>
            <a:pPr algn="just" marL="647700" indent="-323850" lvl="1">
              <a:lnSpc>
                <a:spcPts val="3900"/>
              </a:lnSpc>
              <a:buFont typeface="Arial"/>
              <a:buChar char="•"/>
            </a:pPr>
            <a:r>
              <a:rPr lang="en-US" sz="3000">
                <a:solidFill>
                  <a:srgbClr val="FFFFFF"/>
                </a:solidFill>
                <a:latin typeface="Telegraf"/>
              </a:rPr>
              <a:t>Pre-processing the text, cleaning and preparing it for</a:t>
            </a:r>
          </a:p>
          <a:p>
            <a:pPr algn="just" marL="647700" indent="-323850" lvl="1">
              <a:lnSpc>
                <a:spcPts val="3900"/>
              </a:lnSpc>
              <a:buFont typeface="Arial"/>
              <a:buChar char="•"/>
            </a:pPr>
            <a:r>
              <a:rPr lang="en-US" sz="3000">
                <a:solidFill>
                  <a:srgbClr val="FFFFFF"/>
                </a:solidFill>
                <a:latin typeface="Telegraf"/>
              </a:rPr>
              <a:t>Lowercase all text.</a:t>
            </a:r>
          </a:p>
          <a:p>
            <a:pPr algn="just" marL="647700" indent="-323850" lvl="1">
              <a:lnSpc>
                <a:spcPts val="3900"/>
              </a:lnSpc>
              <a:buFont typeface="Arial"/>
              <a:buChar char="•"/>
            </a:pPr>
            <a:r>
              <a:rPr lang="en-US" sz="3000">
                <a:solidFill>
                  <a:srgbClr val="FFFFFF"/>
                </a:solidFill>
                <a:latin typeface="Telegraf"/>
              </a:rPr>
              <a:t>Remove Punctuations.</a:t>
            </a:r>
          </a:p>
          <a:p>
            <a:pPr algn="just" marL="647700" indent="-323850" lvl="1">
              <a:lnSpc>
                <a:spcPts val="3900"/>
              </a:lnSpc>
              <a:buFont typeface="Arial"/>
              <a:buChar char="•"/>
            </a:pPr>
            <a:r>
              <a:rPr lang="en-US" sz="3000">
                <a:solidFill>
                  <a:srgbClr val="FFFFFF"/>
                </a:solidFill>
                <a:latin typeface="Telegraf"/>
              </a:rPr>
              <a:t>Leaverged Stopwords API from NLTK to remove unnecessary stopwords.</a:t>
            </a:r>
          </a:p>
          <a:p>
            <a:pPr algn="just" marL="647700" indent="-323850" lvl="1">
              <a:lnSpc>
                <a:spcPts val="3900"/>
              </a:lnSpc>
              <a:buFont typeface="Arial"/>
              <a:buChar char="•"/>
            </a:pPr>
            <a:r>
              <a:rPr lang="en-US" sz="3000">
                <a:solidFill>
                  <a:srgbClr val="FFFFFF"/>
                </a:solidFill>
                <a:latin typeface="Telegraf"/>
              </a:rPr>
              <a:t>Leaveraged word tokenizer API from NLTK to tokenise the words.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288" t="-87069" r="-2856" b="-9558"/>
            </a:stretch>
          </a:blipFill>
        </p:spPr>
      </p:sp>
      <p:sp>
        <p:nvSpPr>
          <p:cNvPr name="Freeform 3" id="3"/>
          <p:cNvSpPr/>
          <p:nvPr/>
        </p:nvSpPr>
        <p:spPr>
          <a:xfrm flipH="false" flipV="false" rot="0">
            <a:off x="763523" y="4031303"/>
            <a:ext cx="16760955" cy="2224394"/>
          </a:xfrm>
          <a:custGeom>
            <a:avLst/>
            <a:gdLst/>
            <a:ahLst/>
            <a:cxnLst/>
            <a:rect r="r" b="b" t="t" l="l"/>
            <a:pathLst>
              <a:path h="2224394" w="16760955">
                <a:moveTo>
                  <a:pt x="0" y="0"/>
                </a:moveTo>
                <a:lnTo>
                  <a:pt x="16760954" y="0"/>
                </a:lnTo>
                <a:lnTo>
                  <a:pt x="16760954" y="2224394"/>
                </a:lnTo>
                <a:lnTo>
                  <a:pt x="0" y="2224394"/>
                </a:lnTo>
                <a:lnTo>
                  <a:pt x="0" y="0"/>
                </a:lnTo>
                <a:close/>
              </a:path>
            </a:pathLst>
          </a:custGeom>
          <a:blipFill>
            <a:blip r:embed="rId3"/>
            <a:stretch>
              <a:fillRect l="0" t="-5450" r="-3289" b="-545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288" t="-87069" r="-2856" b="-9558"/>
            </a:stretch>
          </a:blipFill>
        </p:spPr>
      </p:sp>
      <p:sp>
        <p:nvSpPr>
          <p:cNvPr name="Freeform 3" id="3"/>
          <p:cNvSpPr/>
          <p:nvPr/>
        </p:nvSpPr>
        <p:spPr>
          <a:xfrm flipH="false" flipV="false" rot="0">
            <a:off x="2580884" y="6971526"/>
            <a:ext cx="12957200" cy="1555548"/>
          </a:xfrm>
          <a:custGeom>
            <a:avLst/>
            <a:gdLst/>
            <a:ahLst/>
            <a:cxnLst/>
            <a:rect r="r" b="b" t="t" l="l"/>
            <a:pathLst>
              <a:path h="1555548" w="12957200">
                <a:moveTo>
                  <a:pt x="0" y="0"/>
                </a:moveTo>
                <a:lnTo>
                  <a:pt x="12957200" y="0"/>
                </a:lnTo>
                <a:lnTo>
                  <a:pt x="12957200" y="1555548"/>
                </a:lnTo>
                <a:lnTo>
                  <a:pt x="0" y="1555548"/>
                </a:lnTo>
                <a:lnTo>
                  <a:pt x="0" y="0"/>
                </a:lnTo>
                <a:close/>
              </a:path>
            </a:pathLst>
          </a:custGeom>
          <a:blipFill>
            <a:blip r:embed="rId3"/>
            <a:stretch>
              <a:fillRect l="0" t="0" r="0" b="0"/>
            </a:stretch>
          </a:blipFill>
        </p:spPr>
      </p:sp>
      <p:sp>
        <p:nvSpPr>
          <p:cNvPr name="Freeform 4" id="4"/>
          <p:cNvSpPr/>
          <p:nvPr/>
        </p:nvSpPr>
        <p:spPr>
          <a:xfrm flipH="false" flipV="false" rot="0">
            <a:off x="2580884" y="2691551"/>
            <a:ext cx="12799898" cy="1314195"/>
          </a:xfrm>
          <a:custGeom>
            <a:avLst/>
            <a:gdLst/>
            <a:ahLst/>
            <a:cxnLst/>
            <a:rect r="r" b="b" t="t" l="l"/>
            <a:pathLst>
              <a:path h="1314195" w="12799898">
                <a:moveTo>
                  <a:pt x="0" y="0"/>
                </a:moveTo>
                <a:lnTo>
                  <a:pt x="12799899" y="0"/>
                </a:lnTo>
                <a:lnTo>
                  <a:pt x="12799899" y="1314195"/>
                </a:lnTo>
                <a:lnTo>
                  <a:pt x="0" y="1314195"/>
                </a:lnTo>
                <a:lnTo>
                  <a:pt x="0" y="0"/>
                </a:lnTo>
                <a:close/>
              </a:path>
            </a:pathLst>
          </a:custGeom>
          <a:blipFill>
            <a:blip r:embed="rId4"/>
            <a:stretch>
              <a:fillRect l="0" t="0" r="0" b="0"/>
            </a:stretch>
          </a:blipFill>
        </p:spPr>
      </p:sp>
      <p:sp>
        <p:nvSpPr>
          <p:cNvPr name="TextBox 5" id="5"/>
          <p:cNvSpPr txBox="true"/>
          <p:nvPr/>
        </p:nvSpPr>
        <p:spPr>
          <a:xfrm rot="0">
            <a:off x="1028700" y="753824"/>
            <a:ext cx="2018035" cy="869950"/>
          </a:xfrm>
          <a:prstGeom prst="rect">
            <a:avLst/>
          </a:prstGeom>
        </p:spPr>
        <p:txBody>
          <a:bodyPr anchor="t" rtlCol="false" tIns="0" lIns="0" bIns="0" rIns="0">
            <a:spAutoFit/>
          </a:bodyPr>
          <a:lstStyle/>
          <a:p>
            <a:pPr algn="ctr">
              <a:lnSpc>
                <a:spcPts val="6500"/>
              </a:lnSpc>
              <a:spcBef>
                <a:spcPct val="0"/>
              </a:spcBef>
            </a:pPr>
            <a:r>
              <a:rPr lang="en-US" sz="5000">
                <a:solidFill>
                  <a:srgbClr val="FFFFFF"/>
                </a:solidFill>
                <a:latin typeface="Telegraf"/>
              </a:rPr>
              <a:t>CBOW</a:t>
            </a:r>
          </a:p>
        </p:txBody>
      </p:sp>
      <p:sp>
        <p:nvSpPr>
          <p:cNvPr name="TextBox 6" id="6"/>
          <p:cNvSpPr txBox="true"/>
          <p:nvPr/>
        </p:nvSpPr>
        <p:spPr>
          <a:xfrm rot="0">
            <a:off x="804793" y="5659289"/>
            <a:ext cx="3552184" cy="869950"/>
          </a:xfrm>
          <a:prstGeom prst="rect">
            <a:avLst/>
          </a:prstGeom>
        </p:spPr>
        <p:txBody>
          <a:bodyPr anchor="t" rtlCol="false" tIns="0" lIns="0" bIns="0" rIns="0">
            <a:spAutoFit/>
          </a:bodyPr>
          <a:lstStyle/>
          <a:p>
            <a:pPr algn="ctr">
              <a:lnSpc>
                <a:spcPts val="6500"/>
              </a:lnSpc>
              <a:spcBef>
                <a:spcPct val="0"/>
              </a:spcBef>
            </a:pPr>
            <a:r>
              <a:rPr lang="en-US" sz="5000">
                <a:solidFill>
                  <a:srgbClr val="FFFFFF"/>
                </a:solidFill>
                <a:latin typeface="Telegraf"/>
              </a:rPr>
              <a:t>Skip Gram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sp>
        <p:nvSpPr>
          <p:cNvPr name="Freeform 2" id="2"/>
          <p:cNvSpPr/>
          <p:nvPr/>
        </p:nvSpPr>
        <p:spPr>
          <a:xfrm flipH="false" flipV="false" rot="0">
            <a:off x="4000528" y="6317398"/>
            <a:ext cx="16454311" cy="7939205"/>
          </a:xfrm>
          <a:custGeom>
            <a:avLst/>
            <a:gdLst/>
            <a:ahLst/>
            <a:cxnLst/>
            <a:rect r="r" b="b" t="t" l="l"/>
            <a:pathLst>
              <a:path h="7939205" w="16454311">
                <a:moveTo>
                  <a:pt x="0" y="0"/>
                </a:moveTo>
                <a:lnTo>
                  <a:pt x="16454310" y="0"/>
                </a:lnTo>
                <a:lnTo>
                  <a:pt x="16454310" y="7939204"/>
                </a:lnTo>
                <a:lnTo>
                  <a:pt x="0" y="7939204"/>
                </a:lnTo>
                <a:lnTo>
                  <a:pt x="0" y="0"/>
                </a:lnTo>
                <a:close/>
              </a:path>
            </a:pathLst>
          </a:custGeom>
          <a:blipFill>
            <a:blip r:embed="rId2">
              <a:alphaModFix amt="77000"/>
            </a:blip>
            <a:stretch>
              <a:fillRect l="0" t="0" r="0" b="0"/>
            </a:stretch>
          </a:blipFill>
        </p:spPr>
      </p:sp>
      <p:sp>
        <p:nvSpPr>
          <p:cNvPr name="Freeform 3" id="3"/>
          <p:cNvSpPr/>
          <p:nvPr/>
        </p:nvSpPr>
        <p:spPr>
          <a:xfrm flipH="false" flipV="false" rot="5608764">
            <a:off x="-3802725" y="-2290680"/>
            <a:ext cx="8870507" cy="8748538"/>
          </a:xfrm>
          <a:custGeom>
            <a:avLst/>
            <a:gdLst/>
            <a:ahLst/>
            <a:cxnLst/>
            <a:rect r="r" b="b" t="t" l="l"/>
            <a:pathLst>
              <a:path h="8748538" w="8870507">
                <a:moveTo>
                  <a:pt x="0" y="0"/>
                </a:moveTo>
                <a:lnTo>
                  <a:pt x="8870507" y="0"/>
                </a:lnTo>
                <a:lnTo>
                  <a:pt x="8870507" y="8748538"/>
                </a:lnTo>
                <a:lnTo>
                  <a:pt x="0" y="8748538"/>
                </a:lnTo>
                <a:lnTo>
                  <a:pt x="0" y="0"/>
                </a:lnTo>
                <a:close/>
              </a:path>
            </a:pathLst>
          </a:custGeom>
          <a:blipFill>
            <a:blip r:embed="rId3">
              <a:alphaModFix amt="32999"/>
            </a:blip>
            <a:stretch>
              <a:fillRect l="0" t="0" r="0" b="0"/>
            </a:stretch>
          </a:blipFill>
        </p:spPr>
      </p:sp>
      <p:sp>
        <p:nvSpPr>
          <p:cNvPr name="TextBox 4" id="4"/>
          <p:cNvSpPr txBox="true"/>
          <p:nvPr/>
        </p:nvSpPr>
        <p:spPr>
          <a:xfrm rot="0">
            <a:off x="3635721" y="3631491"/>
            <a:ext cx="11016558" cy="2273300"/>
          </a:xfrm>
          <a:prstGeom prst="rect">
            <a:avLst/>
          </a:prstGeom>
        </p:spPr>
        <p:txBody>
          <a:bodyPr anchor="t" rtlCol="false" tIns="0" lIns="0" bIns="0" rIns="0">
            <a:spAutoFit/>
          </a:bodyPr>
          <a:lstStyle/>
          <a:p>
            <a:pPr algn="ctr">
              <a:lnSpc>
                <a:spcPts val="8800"/>
              </a:lnSpc>
            </a:pPr>
            <a:r>
              <a:rPr lang="en-US" sz="8000" u="sng">
                <a:solidFill>
                  <a:srgbClr val="FFFFFF"/>
                </a:solidFill>
                <a:latin typeface="Play Bold"/>
              </a:rPr>
              <a:t>word2vec Evaluation Metrics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288" t="-87069" r="-2856" b="-9558"/>
            </a:stretch>
          </a:blipFill>
        </p:spPr>
      </p:sp>
      <p:sp>
        <p:nvSpPr>
          <p:cNvPr name="Freeform 3" id="3"/>
          <p:cNvSpPr/>
          <p:nvPr/>
        </p:nvSpPr>
        <p:spPr>
          <a:xfrm flipH="false" flipV="false" rot="0">
            <a:off x="1101801" y="5663074"/>
            <a:ext cx="12053102" cy="749909"/>
          </a:xfrm>
          <a:custGeom>
            <a:avLst/>
            <a:gdLst/>
            <a:ahLst/>
            <a:cxnLst/>
            <a:rect r="r" b="b" t="t" l="l"/>
            <a:pathLst>
              <a:path h="749909" w="12053102">
                <a:moveTo>
                  <a:pt x="0" y="0"/>
                </a:moveTo>
                <a:lnTo>
                  <a:pt x="12053102" y="0"/>
                </a:lnTo>
                <a:lnTo>
                  <a:pt x="12053102" y="749909"/>
                </a:lnTo>
                <a:lnTo>
                  <a:pt x="0" y="749909"/>
                </a:lnTo>
                <a:lnTo>
                  <a:pt x="0" y="0"/>
                </a:lnTo>
                <a:close/>
              </a:path>
            </a:pathLst>
          </a:custGeom>
          <a:blipFill>
            <a:blip r:embed="rId3"/>
            <a:stretch>
              <a:fillRect l="0" t="0" r="-645" b="0"/>
            </a:stretch>
          </a:blipFill>
        </p:spPr>
      </p:sp>
      <p:sp>
        <p:nvSpPr>
          <p:cNvPr name="Freeform 4" id="4"/>
          <p:cNvSpPr/>
          <p:nvPr/>
        </p:nvSpPr>
        <p:spPr>
          <a:xfrm flipH="false" flipV="false" rot="0">
            <a:off x="1101801" y="7820778"/>
            <a:ext cx="12188153" cy="715674"/>
          </a:xfrm>
          <a:custGeom>
            <a:avLst/>
            <a:gdLst/>
            <a:ahLst/>
            <a:cxnLst/>
            <a:rect r="r" b="b" t="t" l="l"/>
            <a:pathLst>
              <a:path h="715674" w="12188153">
                <a:moveTo>
                  <a:pt x="0" y="0"/>
                </a:moveTo>
                <a:lnTo>
                  <a:pt x="12188153" y="0"/>
                </a:lnTo>
                <a:lnTo>
                  <a:pt x="12188153" y="715674"/>
                </a:lnTo>
                <a:lnTo>
                  <a:pt x="0" y="715674"/>
                </a:lnTo>
                <a:lnTo>
                  <a:pt x="0" y="0"/>
                </a:lnTo>
                <a:close/>
              </a:path>
            </a:pathLst>
          </a:custGeom>
          <a:blipFill>
            <a:blip r:embed="rId4"/>
            <a:stretch>
              <a:fillRect l="0" t="0" r="0" b="0"/>
            </a:stretch>
          </a:blipFill>
        </p:spPr>
      </p:sp>
      <p:sp>
        <p:nvSpPr>
          <p:cNvPr name="TextBox 5" id="5"/>
          <p:cNvSpPr txBox="true"/>
          <p:nvPr/>
        </p:nvSpPr>
        <p:spPr>
          <a:xfrm rot="0">
            <a:off x="1028700" y="877036"/>
            <a:ext cx="13506980" cy="730250"/>
          </a:xfrm>
          <a:prstGeom prst="rect">
            <a:avLst/>
          </a:prstGeom>
        </p:spPr>
        <p:txBody>
          <a:bodyPr anchor="t" rtlCol="false" tIns="0" lIns="0" bIns="0" rIns="0">
            <a:spAutoFit/>
          </a:bodyPr>
          <a:lstStyle/>
          <a:p>
            <a:pPr>
              <a:lnSpc>
                <a:spcPts val="5500"/>
              </a:lnSpc>
            </a:pPr>
            <a:r>
              <a:rPr lang="en-US" sz="5000" u="sng">
                <a:solidFill>
                  <a:srgbClr val="FFFFFF"/>
                </a:solidFill>
                <a:latin typeface="Play"/>
              </a:rPr>
              <a:t>Evaluation Metrics:</a:t>
            </a:r>
          </a:p>
        </p:txBody>
      </p:sp>
      <p:sp>
        <p:nvSpPr>
          <p:cNvPr name="TextBox 6" id="6"/>
          <p:cNvSpPr txBox="true"/>
          <p:nvPr/>
        </p:nvSpPr>
        <p:spPr>
          <a:xfrm rot="0">
            <a:off x="1101801" y="2288240"/>
            <a:ext cx="16084398" cy="2019300"/>
          </a:xfrm>
          <a:prstGeom prst="rect">
            <a:avLst/>
          </a:prstGeom>
        </p:spPr>
        <p:txBody>
          <a:bodyPr anchor="t" rtlCol="false" tIns="0" lIns="0" bIns="0" rIns="0">
            <a:spAutoFit/>
          </a:bodyPr>
          <a:lstStyle/>
          <a:p>
            <a:pPr marL="647700" indent="-323850" lvl="1">
              <a:lnSpc>
                <a:spcPts val="3900"/>
              </a:lnSpc>
              <a:buFont typeface="Arial"/>
              <a:buChar char="•"/>
            </a:pPr>
            <a:r>
              <a:rPr lang="en-US" sz="3000">
                <a:solidFill>
                  <a:srgbClr val="FFFFFF"/>
                </a:solidFill>
                <a:latin typeface="Telegraf"/>
              </a:rPr>
              <a:t>Introduce evaluation metrics used to assess the quality of word embeddings.</a:t>
            </a:r>
          </a:p>
          <a:p>
            <a:pPr marL="647700" indent="-323850" lvl="1">
              <a:lnSpc>
                <a:spcPts val="3900"/>
              </a:lnSpc>
              <a:buFont typeface="Arial"/>
              <a:buChar char="•"/>
            </a:pPr>
            <a:r>
              <a:rPr lang="en-US" sz="3000">
                <a:solidFill>
                  <a:srgbClr val="FFFFFF"/>
                </a:solidFill>
                <a:latin typeface="Telegraf"/>
              </a:rPr>
              <a:t>Discuss common metrics like cosine similarity, analogical reasoning tasks, etc.</a:t>
            </a:r>
          </a:p>
          <a:p>
            <a:pPr marL="647700" indent="-323850" lvl="1">
              <a:lnSpc>
                <a:spcPts val="3900"/>
              </a:lnSpc>
              <a:buFont typeface="Arial"/>
              <a:buChar char="•"/>
            </a:pPr>
            <a:r>
              <a:rPr lang="en-US" sz="3000">
                <a:solidFill>
                  <a:srgbClr val="FFFFFF"/>
                </a:solidFill>
                <a:latin typeface="Telegraf"/>
              </a:rPr>
              <a:t>Present the evaluation results of your trained models.</a:t>
            </a:r>
          </a:p>
          <a:p>
            <a:pPr>
              <a:lnSpc>
                <a:spcPts val="3900"/>
              </a:lnSpc>
            </a:pPr>
          </a:p>
        </p:txBody>
      </p:sp>
      <p:sp>
        <p:nvSpPr>
          <p:cNvPr name="TextBox 7" id="7"/>
          <p:cNvSpPr txBox="true"/>
          <p:nvPr/>
        </p:nvSpPr>
        <p:spPr>
          <a:xfrm rot="0">
            <a:off x="1101801" y="4726305"/>
            <a:ext cx="1408509" cy="417195"/>
          </a:xfrm>
          <a:prstGeom prst="rect">
            <a:avLst/>
          </a:prstGeom>
        </p:spPr>
        <p:txBody>
          <a:bodyPr anchor="t" rtlCol="false" tIns="0" lIns="0" bIns="0" rIns="0">
            <a:spAutoFit/>
          </a:bodyPr>
          <a:lstStyle/>
          <a:p>
            <a:pPr algn="ctr">
              <a:lnSpc>
                <a:spcPts val="3120"/>
              </a:lnSpc>
              <a:spcBef>
                <a:spcPct val="0"/>
              </a:spcBef>
            </a:pPr>
            <a:r>
              <a:rPr lang="en-US" sz="2400">
                <a:solidFill>
                  <a:srgbClr val="FFFFFF"/>
                </a:solidFill>
                <a:latin typeface="Telegraf"/>
              </a:rPr>
              <a:t>skip gram</a:t>
            </a:r>
          </a:p>
        </p:txBody>
      </p:sp>
      <p:sp>
        <p:nvSpPr>
          <p:cNvPr name="TextBox 8" id="8"/>
          <p:cNvSpPr txBox="true"/>
          <p:nvPr/>
        </p:nvSpPr>
        <p:spPr>
          <a:xfrm rot="0">
            <a:off x="1101801" y="6879708"/>
            <a:ext cx="1408509" cy="417195"/>
          </a:xfrm>
          <a:prstGeom prst="rect">
            <a:avLst/>
          </a:prstGeom>
        </p:spPr>
        <p:txBody>
          <a:bodyPr anchor="t" rtlCol="false" tIns="0" lIns="0" bIns="0" rIns="0">
            <a:spAutoFit/>
          </a:bodyPr>
          <a:lstStyle/>
          <a:p>
            <a:pPr algn="ctr">
              <a:lnSpc>
                <a:spcPts val="3120"/>
              </a:lnSpc>
              <a:spcBef>
                <a:spcPct val="0"/>
              </a:spcBef>
            </a:pPr>
            <a:r>
              <a:rPr lang="en-US" sz="2400">
                <a:solidFill>
                  <a:srgbClr val="FFFFFF"/>
                </a:solidFill>
                <a:latin typeface="Telegraf"/>
              </a:rPr>
              <a:t>CBOW</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293565" y="742069"/>
            <a:ext cx="8337837" cy="8802861"/>
            <a:chOff x="0" y="0"/>
            <a:chExt cx="4305951" cy="4546106"/>
          </a:xfrm>
        </p:grpSpPr>
        <p:sp>
          <p:nvSpPr>
            <p:cNvPr name="Freeform 3" id="3"/>
            <p:cNvSpPr/>
            <p:nvPr/>
          </p:nvSpPr>
          <p:spPr>
            <a:xfrm flipH="false" flipV="false" rot="0">
              <a:off x="0" y="0"/>
              <a:ext cx="4305952" cy="4546106"/>
            </a:xfrm>
            <a:custGeom>
              <a:avLst/>
              <a:gdLst/>
              <a:ahLst/>
              <a:cxnLst/>
              <a:rect r="r" b="b" t="t" l="l"/>
              <a:pathLst>
                <a:path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4706"/>
              </a:srgbClr>
            </a:solidFill>
          </p:spPr>
        </p:sp>
      </p:grpSp>
      <p:grpSp>
        <p:nvGrpSpPr>
          <p:cNvPr name="Group 4" id="4"/>
          <p:cNvGrpSpPr/>
          <p:nvPr/>
        </p:nvGrpSpPr>
        <p:grpSpPr>
          <a:xfrm rot="0">
            <a:off x="9144000" y="742069"/>
            <a:ext cx="8337837" cy="8802861"/>
            <a:chOff x="0" y="0"/>
            <a:chExt cx="4305951" cy="4546106"/>
          </a:xfrm>
        </p:grpSpPr>
        <p:sp>
          <p:nvSpPr>
            <p:cNvPr name="Freeform 5" id="5"/>
            <p:cNvSpPr/>
            <p:nvPr/>
          </p:nvSpPr>
          <p:spPr>
            <a:xfrm flipH="false" flipV="false" rot="0">
              <a:off x="0" y="0"/>
              <a:ext cx="4305952" cy="4546106"/>
            </a:xfrm>
            <a:custGeom>
              <a:avLst/>
              <a:gdLst/>
              <a:ahLst/>
              <a:cxnLst/>
              <a:rect r="r" b="b" t="t" l="l"/>
              <a:pathLst>
                <a:path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4706"/>
              </a:srgbClr>
            </a:solidFill>
          </p:spPr>
        </p:sp>
      </p:grpSp>
      <p:sp>
        <p:nvSpPr>
          <p:cNvPr name="Freeform 6" id="6"/>
          <p:cNvSpPr/>
          <p:nvPr/>
        </p:nvSpPr>
        <p:spPr>
          <a:xfrm flipH="false" flipV="false" rot="0">
            <a:off x="1028700" y="2396188"/>
            <a:ext cx="7196004" cy="5494623"/>
          </a:xfrm>
          <a:custGeom>
            <a:avLst/>
            <a:gdLst/>
            <a:ahLst/>
            <a:cxnLst/>
            <a:rect r="r" b="b" t="t" l="l"/>
            <a:pathLst>
              <a:path h="5494623" w="7196004">
                <a:moveTo>
                  <a:pt x="0" y="0"/>
                </a:moveTo>
                <a:lnTo>
                  <a:pt x="7196004" y="0"/>
                </a:lnTo>
                <a:lnTo>
                  <a:pt x="7196004" y="5494624"/>
                </a:lnTo>
                <a:lnTo>
                  <a:pt x="0" y="5494624"/>
                </a:lnTo>
                <a:lnTo>
                  <a:pt x="0" y="0"/>
                </a:lnTo>
                <a:close/>
              </a:path>
            </a:pathLst>
          </a:custGeom>
          <a:blipFill>
            <a:blip r:embed="rId2"/>
            <a:stretch>
              <a:fillRect l="0" t="0" r="0" b="0"/>
            </a:stretch>
          </a:blipFill>
        </p:spPr>
      </p:sp>
      <p:sp>
        <p:nvSpPr>
          <p:cNvPr name="Freeform 7" id="7"/>
          <p:cNvSpPr/>
          <p:nvPr/>
        </p:nvSpPr>
        <p:spPr>
          <a:xfrm flipH="false" flipV="false" rot="0">
            <a:off x="790771" y="8490887"/>
            <a:ext cx="7671861" cy="595533"/>
          </a:xfrm>
          <a:custGeom>
            <a:avLst/>
            <a:gdLst/>
            <a:ahLst/>
            <a:cxnLst/>
            <a:rect r="r" b="b" t="t" l="l"/>
            <a:pathLst>
              <a:path h="595533" w="7671861">
                <a:moveTo>
                  <a:pt x="0" y="0"/>
                </a:moveTo>
                <a:lnTo>
                  <a:pt x="7671861" y="0"/>
                </a:lnTo>
                <a:lnTo>
                  <a:pt x="7671861" y="595532"/>
                </a:lnTo>
                <a:lnTo>
                  <a:pt x="0" y="595532"/>
                </a:lnTo>
                <a:lnTo>
                  <a:pt x="0" y="0"/>
                </a:lnTo>
                <a:close/>
              </a:path>
            </a:pathLst>
          </a:custGeom>
          <a:blipFill>
            <a:blip r:embed="rId3"/>
            <a:stretch>
              <a:fillRect l="0" t="0" r="0" b="0"/>
            </a:stretch>
          </a:blipFill>
        </p:spPr>
      </p:sp>
      <p:sp>
        <p:nvSpPr>
          <p:cNvPr name="Freeform 8" id="8"/>
          <p:cNvSpPr/>
          <p:nvPr/>
        </p:nvSpPr>
        <p:spPr>
          <a:xfrm flipH="false" flipV="false" rot="0">
            <a:off x="10081864" y="8471691"/>
            <a:ext cx="6559116" cy="449254"/>
          </a:xfrm>
          <a:custGeom>
            <a:avLst/>
            <a:gdLst/>
            <a:ahLst/>
            <a:cxnLst/>
            <a:rect r="r" b="b" t="t" l="l"/>
            <a:pathLst>
              <a:path h="449254" w="6559116">
                <a:moveTo>
                  <a:pt x="0" y="0"/>
                </a:moveTo>
                <a:lnTo>
                  <a:pt x="6559116" y="0"/>
                </a:lnTo>
                <a:lnTo>
                  <a:pt x="6559116" y="449254"/>
                </a:lnTo>
                <a:lnTo>
                  <a:pt x="0" y="449254"/>
                </a:lnTo>
                <a:lnTo>
                  <a:pt x="0" y="0"/>
                </a:lnTo>
                <a:close/>
              </a:path>
            </a:pathLst>
          </a:custGeom>
          <a:blipFill>
            <a:blip r:embed="rId4"/>
            <a:stretch>
              <a:fillRect l="0" t="0" r="0" b="0"/>
            </a:stretch>
          </a:blipFill>
        </p:spPr>
      </p:sp>
      <p:sp>
        <p:nvSpPr>
          <p:cNvPr name="Freeform 9" id="9"/>
          <p:cNvSpPr/>
          <p:nvPr/>
        </p:nvSpPr>
        <p:spPr>
          <a:xfrm flipH="false" flipV="false" rot="0">
            <a:off x="9708374" y="2275360"/>
            <a:ext cx="7209088" cy="5464031"/>
          </a:xfrm>
          <a:custGeom>
            <a:avLst/>
            <a:gdLst/>
            <a:ahLst/>
            <a:cxnLst/>
            <a:rect r="r" b="b" t="t" l="l"/>
            <a:pathLst>
              <a:path h="5464031" w="7209088">
                <a:moveTo>
                  <a:pt x="0" y="0"/>
                </a:moveTo>
                <a:lnTo>
                  <a:pt x="7209089" y="0"/>
                </a:lnTo>
                <a:lnTo>
                  <a:pt x="7209089" y="5464032"/>
                </a:lnTo>
                <a:lnTo>
                  <a:pt x="0" y="5464032"/>
                </a:lnTo>
                <a:lnTo>
                  <a:pt x="0" y="0"/>
                </a:lnTo>
                <a:close/>
              </a:path>
            </a:pathLst>
          </a:custGeom>
          <a:blipFill>
            <a:blip r:embed="rId5"/>
            <a:stretch>
              <a:fillRect l="0" t="0" r="0" b="0"/>
            </a:stretch>
          </a:blipFill>
        </p:spPr>
      </p:sp>
      <p:sp>
        <p:nvSpPr>
          <p:cNvPr name="TextBox 10" id="10"/>
          <p:cNvSpPr txBox="true"/>
          <p:nvPr/>
        </p:nvSpPr>
        <p:spPr>
          <a:xfrm rot="0">
            <a:off x="3800534" y="1257912"/>
            <a:ext cx="1323901" cy="541146"/>
          </a:xfrm>
          <a:prstGeom prst="rect">
            <a:avLst/>
          </a:prstGeom>
        </p:spPr>
        <p:txBody>
          <a:bodyPr anchor="t" rtlCol="false" tIns="0" lIns="0" bIns="0" rIns="0">
            <a:spAutoFit/>
          </a:bodyPr>
          <a:lstStyle/>
          <a:p>
            <a:pPr algn="ctr">
              <a:lnSpc>
                <a:spcPts val="4082"/>
              </a:lnSpc>
              <a:spcBef>
                <a:spcPct val="0"/>
              </a:spcBef>
            </a:pPr>
            <a:r>
              <a:rPr lang="en-US" sz="3140" u="sng">
                <a:solidFill>
                  <a:srgbClr val="FFFFFF"/>
                </a:solidFill>
                <a:latin typeface="Telegraf Bold"/>
              </a:rPr>
              <a:t>CBOW</a:t>
            </a:r>
          </a:p>
        </p:txBody>
      </p:sp>
      <p:sp>
        <p:nvSpPr>
          <p:cNvPr name="TextBox 11" id="11"/>
          <p:cNvSpPr txBox="true"/>
          <p:nvPr/>
        </p:nvSpPr>
        <p:spPr>
          <a:xfrm rot="0">
            <a:off x="11877137" y="1257912"/>
            <a:ext cx="2871564" cy="532130"/>
          </a:xfrm>
          <a:prstGeom prst="rect">
            <a:avLst/>
          </a:prstGeom>
        </p:spPr>
        <p:txBody>
          <a:bodyPr anchor="t" rtlCol="false" tIns="0" lIns="0" bIns="0" rIns="0">
            <a:spAutoFit/>
          </a:bodyPr>
          <a:lstStyle/>
          <a:p>
            <a:pPr algn="ctr">
              <a:lnSpc>
                <a:spcPts val="4029"/>
              </a:lnSpc>
              <a:spcBef>
                <a:spcPct val="0"/>
              </a:spcBef>
            </a:pPr>
            <a:r>
              <a:rPr lang="en-US" sz="3099" u="sng">
                <a:solidFill>
                  <a:srgbClr val="FFFFFF"/>
                </a:solidFill>
                <a:latin typeface="Telegraf Bold"/>
              </a:rPr>
              <a:t>Skip-Gram</a:t>
            </a:r>
          </a:p>
        </p:txBody>
      </p:sp>
      <p:sp>
        <p:nvSpPr>
          <p:cNvPr name="TextBox 12" id="12"/>
          <p:cNvSpPr txBox="true"/>
          <p:nvPr/>
        </p:nvSpPr>
        <p:spPr>
          <a:xfrm rot="0">
            <a:off x="-1570699" y="-304640"/>
            <a:ext cx="10033332" cy="1182276"/>
          </a:xfrm>
          <a:prstGeom prst="rect">
            <a:avLst/>
          </a:prstGeom>
        </p:spPr>
        <p:txBody>
          <a:bodyPr anchor="t" rtlCol="false" tIns="0" lIns="0" bIns="0" rIns="0">
            <a:spAutoFit/>
          </a:bodyPr>
          <a:lstStyle/>
          <a:p>
            <a:pPr algn="ctr">
              <a:lnSpc>
                <a:spcPts val="8905"/>
              </a:lnSpc>
              <a:spcBef>
                <a:spcPct val="0"/>
              </a:spcBef>
            </a:pPr>
            <a:r>
              <a:rPr lang="en-US" sz="6850" u="sng">
                <a:solidFill>
                  <a:srgbClr val="FFFFFF"/>
                </a:solidFill>
                <a:latin typeface="Telegraf Bold"/>
              </a:rPr>
              <a:t>Similarity Test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421086" y="2050937"/>
          <a:ext cx="7277100" cy="6185127"/>
        </p:xfrm>
        <a:graphic>
          <a:graphicData uri="http://schemas.openxmlformats.org/drawingml/2006/table">
            <a:tbl>
              <a:tblPr/>
              <a:tblGrid>
                <a:gridCol w="1033614"/>
                <a:gridCol w="6243486"/>
              </a:tblGrid>
              <a:tr h="2061709">
                <a:tc>
                  <a:txBody>
                    <a:bodyPr anchor="t" rtlCol="false"/>
                    <a:lstStyle/>
                    <a:p>
                      <a:pPr algn="ctr">
                        <a:lnSpc>
                          <a:spcPts val="3919"/>
                        </a:lnSpc>
                        <a:defRPr/>
                      </a:pP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Telegraf"/>
                        </a:rPr>
                        <a:t>Word Embeddings and Word2Vec</a:t>
                      </a: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2061709">
                <a:tc>
                  <a:txBody>
                    <a:bodyPr anchor="t" rtlCol="false"/>
                    <a:lstStyle/>
                    <a:p>
                      <a:pPr algn="ctr">
                        <a:lnSpc>
                          <a:spcPts val="3919"/>
                        </a:lnSpc>
                        <a:defRPr/>
                      </a:pP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Telegraf"/>
                        </a:rPr>
                        <a:t>2 Approaches to word2vec</a:t>
                      </a: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2061709">
                <a:tc>
                  <a:txBody>
                    <a:bodyPr anchor="t" rtlCol="false"/>
                    <a:lstStyle/>
                    <a:p>
                      <a:pPr algn="ctr">
                        <a:lnSpc>
                          <a:spcPts val="3919"/>
                        </a:lnSpc>
                        <a:defRPr/>
                      </a:pP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11111B"/>
                      </a:solidFill>
                      <a:prstDash val="solid"/>
                      <a:round/>
                      <a:headEnd type="none" w="med" len="med"/>
                      <a:tailEnd type="none" w="med" len="med"/>
                    </a:lnB>
                  </a:tcPr>
                </a:tc>
                <a:tc>
                  <a:txBody>
                    <a:bodyPr anchor="t" rtlCol="false"/>
                    <a:lstStyle/>
                    <a:p>
                      <a:pPr algn="l">
                        <a:lnSpc>
                          <a:spcPts val="3359"/>
                        </a:lnSpc>
                        <a:defRPr/>
                      </a:pPr>
                      <a:r>
                        <a:rPr lang="en-US" sz="2400">
                          <a:solidFill>
                            <a:srgbClr val="FFFFFF"/>
                          </a:solidFill>
                          <a:latin typeface="Telegraf"/>
                        </a:rPr>
                        <a:t>Results</a:t>
                      </a: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11111B"/>
                      </a:solidFill>
                      <a:prstDash val="solid"/>
                      <a:round/>
                      <a:headEnd type="none" w="med" len="med"/>
                      <a:tailEnd type="none" w="med" len="med"/>
                    </a:lnB>
                  </a:tcPr>
                </a:tc>
              </a:tr>
            </a:tbl>
          </a:graphicData>
        </a:graphic>
      </p:graphicFrame>
      <p:sp>
        <p:nvSpPr>
          <p:cNvPr name="Freeform 3" id="3"/>
          <p:cNvSpPr/>
          <p:nvPr/>
        </p:nvSpPr>
        <p:spPr>
          <a:xfrm flipH="false" flipV="false" rot="0">
            <a:off x="9733657" y="2973151"/>
            <a:ext cx="280527" cy="265799"/>
          </a:xfrm>
          <a:custGeom>
            <a:avLst/>
            <a:gdLst/>
            <a:ahLst/>
            <a:cxnLst/>
            <a:rect r="r" b="b" t="t" l="l"/>
            <a:pathLst>
              <a:path h="265799" w="280527">
                <a:moveTo>
                  <a:pt x="0" y="0"/>
                </a:moveTo>
                <a:lnTo>
                  <a:pt x="280527" y="0"/>
                </a:lnTo>
                <a:lnTo>
                  <a:pt x="280527" y="265799"/>
                </a:lnTo>
                <a:lnTo>
                  <a:pt x="0" y="265799"/>
                </a:lnTo>
                <a:lnTo>
                  <a:pt x="0" y="0"/>
                </a:lnTo>
                <a:close/>
              </a:path>
            </a:pathLst>
          </a:custGeom>
          <a:blipFill>
            <a:blip r:embed="rId2"/>
            <a:stretch>
              <a:fillRect l="0" t="0" r="0" b="0"/>
            </a:stretch>
          </a:blipFill>
        </p:spPr>
      </p:sp>
      <p:sp>
        <p:nvSpPr>
          <p:cNvPr name="Freeform 4" id="4"/>
          <p:cNvSpPr/>
          <p:nvPr/>
        </p:nvSpPr>
        <p:spPr>
          <a:xfrm flipH="false" flipV="false" rot="0">
            <a:off x="9733657" y="5010600"/>
            <a:ext cx="280527" cy="265799"/>
          </a:xfrm>
          <a:custGeom>
            <a:avLst/>
            <a:gdLst/>
            <a:ahLst/>
            <a:cxnLst/>
            <a:rect r="r" b="b" t="t" l="l"/>
            <a:pathLst>
              <a:path h="265799" w="280527">
                <a:moveTo>
                  <a:pt x="0" y="0"/>
                </a:moveTo>
                <a:lnTo>
                  <a:pt x="280527" y="0"/>
                </a:lnTo>
                <a:lnTo>
                  <a:pt x="280527" y="265800"/>
                </a:lnTo>
                <a:lnTo>
                  <a:pt x="0" y="265800"/>
                </a:lnTo>
                <a:lnTo>
                  <a:pt x="0" y="0"/>
                </a:lnTo>
                <a:close/>
              </a:path>
            </a:pathLst>
          </a:custGeom>
          <a:blipFill>
            <a:blip r:embed="rId2"/>
            <a:stretch>
              <a:fillRect l="0" t="0" r="0" b="0"/>
            </a:stretch>
          </a:blipFill>
        </p:spPr>
      </p:sp>
      <p:sp>
        <p:nvSpPr>
          <p:cNvPr name="Freeform 5" id="5"/>
          <p:cNvSpPr/>
          <p:nvPr/>
        </p:nvSpPr>
        <p:spPr>
          <a:xfrm flipH="false" flipV="false" rot="0">
            <a:off x="9733657" y="7044848"/>
            <a:ext cx="280527" cy="265799"/>
          </a:xfrm>
          <a:custGeom>
            <a:avLst/>
            <a:gdLst/>
            <a:ahLst/>
            <a:cxnLst/>
            <a:rect r="r" b="b" t="t" l="l"/>
            <a:pathLst>
              <a:path h="265799" w="280527">
                <a:moveTo>
                  <a:pt x="0" y="0"/>
                </a:moveTo>
                <a:lnTo>
                  <a:pt x="280527" y="0"/>
                </a:lnTo>
                <a:lnTo>
                  <a:pt x="280527" y="265799"/>
                </a:lnTo>
                <a:lnTo>
                  <a:pt x="0" y="265799"/>
                </a:lnTo>
                <a:lnTo>
                  <a:pt x="0" y="0"/>
                </a:lnTo>
                <a:close/>
              </a:path>
            </a:pathLst>
          </a:custGeom>
          <a:blipFill>
            <a:blip r:embed="rId2"/>
            <a:stretch>
              <a:fillRect l="0" t="0" r="0" b="0"/>
            </a:stretch>
          </a:blipFill>
        </p:spPr>
      </p:sp>
      <p:grpSp>
        <p:nvGrpSpPr>
          <p:cNvPr name="Group 6" id="6"/>
          <p:cNvGrpSpPr/>
          <p:nvPr/>
        </p:nvGrpSpPr>
        <p:grpSpPr>
          <a:xfrm rot="0">
            <a:off x="1028700" y="4094492"/>
            <a:ext cx="6111342" cy="2098016"/>
            <a:chOff x="0" y="0"/>
            <a:chExt cx="8148455" cy="2797355"/>
          </a:xfrm>
        </p:grpSpPr>
        <p:sp>
          <p:nvSpPr>
            <p:cNvPr name="TextBox 7" id="7"/>
            <p:cNvSpPr txBox="true"/>
            <p:nvPr/>
          </p:nvSpPr>
          <p:spPr>
            <a:xfrm rot="0">
              <a:off x="0" y="57150"/>
              <a:ext cx="8148455" cy="1564217"/>
            </a:xfrm>
            <a:prstGeom prst="rect">
              <a:avLst/>
            </a:prstGeom>
          </p:spPr>
          <p:txBody>
            <a:bodyPr anchor="t" rtlCol="false" tIns="0" lIns="0" bIns="0" rIns="0">
              <a:spAutoFit/>
            </a:bodyPr>
            <a:lstStyle/>
            <a:p>
              <a:pPr>
                <a:lnSpc>
                  <a:spcPts val="8800"/>
                </a:lnSpc>
              </a:pPr>
              <a:r>
                <a:rPr lang="en-US" sz="8000">
                  <a:solidFill>
                    <a:srgbClr val="FFFFFF"/>
                  </a:solidFill>
                  <a:latin typeface="Play"/>
                </a:rPr>
                <a:t>OVERVIEW</a:t>
              </a:r>
            </a:p>
          </p:txBody>
        </p:sp>
        <p:sp>
          <p:nvSpPr>
            <p:cNvPr name="TextBox 8" id="8"/>
            <p:cNvSpPr txBox="true"/>
            <p:nvPr/>
          </p:nvSpPr>
          <p:spPr>
            <a:xfrm rot="0">
              <a:off x="0" y="2168493"/>
              <a:ext cx="7143820" cy="628862"/>
            </a:xfrm>
            <a:prstGeom prst="rect">
              <a:avLst/>
            </a:prstGeom>
          </p:spPr>
          <p:txBody>
            <a:bodyPr anchor="t" rtlCol="false" tIns="0" lIns="0" bIns="0" rIns="0">
              <a:spAutoFit/>
            </a:bodyPr>
            <a:lstStyle/>
            <a:p>
              <a:pPr>
                <a:lnSpc>
                  <a:spcPts val="3639"/>
                </a:lnSpc>
              </a:pPr>
            </a:p>
          </p:txBody>
        </p:sp>
      </p:grpSp>
      <p:graphicFrame>
        <p:nvGraphicFramePr>
          <p:cNvPr name="Table 9" id="9"/>
          <p:cNvGraphicFramePr>
            <a:graphicFrameLocks noGrp="true"/>
          </p:cNvGraphicFramePr>
          <p:nvPr/>
        </p:nvGraphicFramePr>
        <p:xfrm>
          <a:off x="10453347" y="4109471"/>
          <a:ext cx="6244839" cy="2068059"/>
        </p:xfrm>
        <a:graphic>
          <a:graphicData uri="http://schemas.openxmlformats.org/drawingml/2006/table">
            <a:tbl>
              <a:tblPr/>
              <a:tblGrid>
                <a:gridCol w="6244839"/>
              </a:tblGrid>
              <a:tr h="2068059">
                <a:tc>
                  <a:txBody>
                    <a:bodyPr anchor="t" rtlCol="false"/>
                    <a:lstStyle/>
                    <a:p>
                      <a:pPr algn="l">
                        <a:lnSpc>
                          <a:spcPts val="3359"/>
                        </a:lnSpc>
                        <a:defRPr/>
                      </a:pPr>
                      <a:r>
                        <a:rPr lang="en-US" sz="2400">
                          <a:solidFill>
                            <a:srgbClr val="FFFFFF"/>
                          </a:solidFill>
                          <a:latin typeface="Telegraf"/>
                        </a:rPr>
                        <a:t>2 Approaches to word2vec</a:t>
                      </a: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9689860" y="4449489"/>
            <a:ext cx="8040164" cy="3406628"/>
          </a:xfrm>
          <a:custGeom>
            <a:avLst/>
            <a:gdLst/>
            <a:ahLst/>
            <a:cxnLst/>
            <a:rect r="r" b="b" t="t" l="l"/>
            <a:pathLst>
              <a:path h="3406628" w="8040164">
                <a:moveTo>
                  <a:pt x="0" y="0"/>
                </a:moveTo>
                <a:lnTo>
                  <a:pt x="8040163" y="0"/>
                </a:lnTo>
                <a:lnTo>
                  <a:pt x="8040163" y="3406627"/>
                </a:lnTo>
                <a:lnTo>
                  <a:pt x="0" y="3406627"/>
                </a:lnTo>
                <a:lnTo>
                  <a:pt x="0" y="0"/>
                </a:lnTo>
                <a:close/>
              </a:path>
            </a:pathLst>
          </a:custGeom>
          <a:blipFill>
            <a:blip r:embed="rId2"/>
            <a:stretch>
              <a:fillRect l="0" t="0" r="0" b="0"/>
            </a:stretch>
          </a:blipFill>
        </p:spPr>
      </p:sp>
      <p:sp>
        <p:nvSpPr>
          <p:cNvPr name="Freeform 3" id="3"/>
          <p:cNvSpPr/>
          <p:nvPr/>
        </p:nvSpPr>
        <p:spPr>
          <a:xfrm flipH="false" flipV="false" rot="0">
            <a:off x="455029" y="4449489"/>
            <a:ext cx="8098588" cy="2858325"/>
          </a:xfrm>
          <a:custGeom>
            <a:avLst/>
            <a:gdLst/>
            <a:ahLst/>
            <a:cxnLst/>
            <a:rect r="r" b="b" t="t" l="l"/>
            <a:pathLst>
              <a:path h="2858325" w="8098588">
                <a:moveTo>
                  <a:pt x="0" y="0"/>
                </a:moveTo>
                <a:lnTo>
                  <a:pt x="8098589" y="0"/>
                </a:lnTo>
                <a:lnTo>
                  <a:pt x="8098589" y="2858325"/>
                </a:lnTo>
                <a:lnTo>
                  <a:pt x="0" y="2858325"/>
                </a:lnTo>
                <a:lnTo>
                  <a:pt x="0" y="0"/>
                </a:lnTo>
                <a:close/>
              </a:path>
            </a:pathLst>
          </a:custGeom>
          <a:blipFill>
            <a:blip r:embed="rId3"/>
            <a:stretch>
              <a:fillRect l="0" t="0" r="0" b="0"/>
            </a:stretch>
          </a:blipFill>
        </p:spPr>
      </p:sp>
      <p:sp>
        <p:nvSpPr>
          <p:cNvPr name="TextBox 4" id="4"/>
          <p:cNvSpPr txBox="true"/>
          <p:nvPr/>
        </p:nvSpPr>
        <p:spPr>
          <a:xfrm rot="0">
            <a:off x="728023" y="3202539"/>
            <a:ext cx="1323901" cy="541146"/>
          </a:xfrm>
          <a:prstGeom prst="rect">
            <a:avLst/>
          </a:prstGeom>
        </p:spPr>
        <p:txBody>
          <a:bodyPr anchor="t" rtlCol="false" tIns="0" lIns="0" bIns="0" rIns="0">
            <a:spAutoFit/>
          </a:bodyPr>
          <a:lstStyle/>
          <a:p>
            <a:pPr algn="ctr">
              <a:lnSpc>
                <a:spcPts val="4082"/>
              </a:lnSpc>
              <a:spcBef>
                <a:spcPct val="0"/>
              </a:spcBef>
            </a:pPr>
            <a:r>
              <a:rPr lang="en-US" sz="3140" u="sng">
                <a:solidFill>
                  <a:srgbClr val="FFFFFF"/>
                </a:solidFill>
                <a:latin typeface="Telegraf Bold"/>
              </a:rPr>
              <a:t>CBOW</a:t>
            </a:r>
          </a:p>
        </p:txBody>
      </p:sp>
      <p:sp>
        <p:nvSpPr>
          <p:cNvPr name="TextBox 5" id="5"/>
          <p:cNvSpPr txBox="true"/>
          <p:nvPr/>
        </p:nvSpPr>
        <p:spPr>
          <a:xfrm rot="0">
            <a:off x="9338463" y="3211555"/>
            <a:ext cx="2871564" cy="532130"/>
          </a:xfrm>
          <a:prstGeom prst="rect">
            <a:avLst/>
          </a:prstGeom>
        </p:spPr>
        <p:txBody>
          <a:bodyPr anchor="t" rtlCol="false" tIns="0" lIns="0" bIns="0" rIns="0">
            <a:spAutoFit/>
          </a:bodyPr>
          <a:lstStyle/>
          <a:p>
            <a:pPr algn="ctr">
              <a:lnSpc>
                <a:spcPts val="4029"/>
              </a:lnSpc>
              <a:spcBef>
                <a:spcPct val="0"/>
              </a:spcBef>
            </a:pPr>
            <a:r>
              <a:rPr lang="en-US" sz="3099" u="sng">
                <a:solidFill>
                  <a:srgbClr val="FFFFFF"/>
                </a:solidFill>
                <a:latin typeface="Telegraf Bold"/>
              </a:rPr>
              <a:t>Skip-Gram</a:t>
            </a:r>
          </a:p>
        </p:txBody>
      </p:sp>
      <p:sp>
        <p:nvSpPr>
          <p:cNvPr name="TextBox 6" id="6"/>
          <p:cNvSpPr txBox="true"/>
          <p:nvPr/>
        </p:nvSpPr>
        <p:spPr>
          <a:xfrm rot="0">
            <a:off x="0" y="-161925"/>
            <a:ext cx="11344322" cy="1337137"/>
          </a:xfrm>
          <a:prstGeom prst="rect">
            <a:avLst/>
          </a:prstGeom>
        </p:spPr>
        <p:txBody>
          <a:bodyPr anchor="t" rtlCol="false" tIns="0" lIns="0" bIns="0" rIns="0">
            <a:spAutoFit/>
          </a:bodyPr>
          <a:lstStyle/>
          <a:p>
            <a:pPr algn="ctr">
              <a:lnSpc>
                <a:spcPts val="10069"/>
              </a:lnSpc>
              <a:spcBef>
                <a:spcPct val="0"/>
              </a:spcBef>
            </a:pPr>
            <a:r>
              <a:rPr lang="en-US" sz="7745" u="sng">
                <a:solidFill>
                  <a:srgbClr val="FFFFFF"/>
                </a:solidFill>
                <a:latin typeface="Telegraf Bold"/>
              </a:rPr>
              <a:t>Final - Context Test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1906390" y="3453265"/>
            <a:ext cx="14475220" cy="3044825"/>
          </a:xfrm>
          <a:prstGeom prst="rect">
            <a:avLst/>
          </a:prstGeom>
        </p:spPr>
        <p:txBody>
          <a:bodyPr anchor="t" rtlCol="false" tIns="0" lIns="0" bIns="0" rIns="0">
            <a:spAutoFit/>
          </a:bodyPr>
          <a:lstStyle/>
          <a:p>
            <a:pPr algn="ctr">
              <a:lnSpc>
                <a:spcPts val="22000"/>
              </a:lnSpc>
            </a:pPr>
            <a:r>
              <a:rPr lang="en-US" sz="20000" u="sng">
                <a:solidFill>
                  <a:srgbClr val="FFFFFF"/>
                </a:solidFill>
                <a:latin typeface="Telegraf Bold"/>
              </a:rPr>
              <a:t>Thank you!</a:t>
            </a:r>
          </a:p>
        </p:txBody>
      </p:sp>
      <p:sp>
        <p:nvSpPr>
          <p:cNvPr name="Freeform 3" id="3"/>
          <p:cNvSpPr/>
          <p:nvPr/>
        </p:nvSpPr>
        <p:spPr>
          <a:xfrm flipH="false" flipV="false" rot="0">
            <a:off x="-611019" y="7506944"/>
            <a:ext cx="14418410" cy="5560111"/>
          </a:xfrm>
          <a:custGeom>
            <a:avLst/>
            <a:gdLst/>
            <a:ahLst/>
            <a:cxnLst/>
            <a:rect r="r" b="b" t="t" l="l"/>
            <a:pathLst>
              <a:path h="5560111" w="14418410">
                <a:moveTo>
                  <a:pt x="0" y="0"/>
                </a:moveTo>
                <a:lnTo>
                  <a:pt x="14418410" y="0"/>
                </a:lnTo>
                <a:lnTo>
                  <a:pt x="14418410" y="5560112"/>
                </a:lnTo>
                <a:lnTo>
                  <a:pt x="0" y="5560112"/>
                </a:lnTo>
                <a:lnTo>
                  <a:pt x="0" y="0"/>
                </a:lnTo>
                <a:close/>
              </a:path>
            </a:pathLst>
          </a:custGeom>
          <a:blipFill>
            <a:blip r:embed="rId2">
              <a:alphaModFix amt="39000"/>
            </a:blip>
            <a:stretch>
              <a:fillRect l="-39593" t="0" r="0" b="0"/>
            </a:stretch>
          </a:blipFill>
        </p:spPr>
      </p:sp>
      <p:sp>
        <p:nvSpPr>
          <p:cNvPr name="Freeform 4" id="4"/>
          <p:cNvSpPr/>
          <p:nvPr/>
        </p:nvSpPr>
        <p:spPr>
          <a:xfrm flipH="false" flipV="false" rot="0">
            <a:off x="1626185" y="7625725"/>
            <a:ext cx="18119807" cy="5005597"/>
          </a:xfrm>
          <a:custGeom>
            <a:avLst/>
            <a:gdLst/>
            <a:ahLst/>
            <a:cxnLst/>
            <a:rect r="r" b="b" t="t" l="l"/>
            <a:pathLst>
              <a:path h="5005597" w="18119807">
                <a:moveTo>
                  <a:pt x="0" y="0"/>
                </a:moveTo>
                <a:lnTo>
                  <a:pt x="18119807" y="0"/>
                </a:lnTo>
                <a:lnTo>
                  <a:pt x="18119807" y="5005597"/>
                </a:lnTo>
                <a:lnTo>
                  <a:pt x="0" y="5005597"/>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288" t="-87069" r="-2856" b="-9558"/>
            </a:stretch>
          </a:blipFill>
        </p:spPr>
      </p:sp>
      <p:sp>
        <p:nvSpPr>
          <p:cNvPr name="Freeform 3" id="3"/>
          <p:cNvSpPr/>
          <p:nvPr/>
        </p:nvSpPr>
        <p:spPr>
          <a:xfrm flipH="false" flipV="false" rot="0">
            <a:off x="10830233" y="4388330"/>
            <a:ext cx="6040016" cy="5155173"/>
          </a:xfrm>
          <a:custGeom>
            <a:avLst/>
            <a:gdLst/>
            <a:ahLst/>
            <a:cxnLst/>
            <a:rect r="r" b="b" t="t" l="l"/>
            <a:pathLst>
              <a:path h="5155173" w="6040016">
                <a:moveTo>
                  <a:pt x="0" y="0"/>
                </a:moveTo>
                <a:lnTo>
                  <a:pt x="6040015" y="0"/>
                </a:lnTo>
                <a:lnTo>
                  <a:pt x="6040015" y="5155173"/>
                </a:lnTo>
                <a:lnTo>
                  <a:pt x="0" y="5155173"/>
                </a:lnTo>
                <a:lnTo>
                  <a:pt x="0" y="0"/>
                </a:lnTo>
                <a:close/>
              </a:path>
            </a:pathLst>
          </a:custGeom>
          <a:blipFill>
            <a:blip r:embed="rId3"/>
            <a:stretch>
              <a:fillRect l="0" t="0" r="0" b="0"/>
            </a:stretch>
          </a:blipFill>
        </p:spPr>
      </p:sp>
      <p:grpSp>
        <p:nvGrpSpPr>
          <p:cNvPr name="Group 4" id="4"/>
          <p:cNvGrpSpPr/>
          <p:nvPr/>
        </p:nvGrpSpPr>
        <p:grpSpPr>
          <a:xfrm rot="0">
            <a:off x="1028700" y="1028700"/>
            <a:ext cx="13506980" cy="1521060"/>
            <a:chOff x="0" y="0"/>
            <a:chExt cx="18009307" cy="2028080"/>
          </a:xfrm>
        </p:grpSpPr>
        <p:sp>
          <p:nvSpPr>
            <p:cNvPr name="TextBox 5" id="5"/>
            <p:cNvSpPr txBox="true"/>
            <p:nvPr/>
          </p:nvSpPr>
          <p:spPr>
            <a:xfrm rot="0">
              <a:off x="0" y="28575"/>
              <a:ext cx="18009307" cy="983192"/>
            </a:xfrm>
            <a:prstGeom prst="rect">
              <a:avLst/>
            </a:prstGeom>
          </p:spPr>
          <p:txBody>
            <a:bodyPr anchor="t" rtlCol="false" tIns="0" lIns="0" bIns="0" rIns="0">
              <a:spAutoFit/>
            </a:bodyPr>
            <a:lstStyle/>
            <a:p>
              <a:pPr>
                <a:lnSpc>
                  <a:spcPts val="5500"/>
                </a:lnSpc>
              </a:pPr>
              <a:r>
                <a:rPr lang="en-US" sz="5000" u="sng">
                  <a:solidFill>
                    <a:srgbClr val="FFFFFF"/>
                  </a:solidFill>
                  <a:latin typeface="Play"/>
                </a:rPr>
                <a:t>What are word Embeddings?</a:t>
              </a:r>
            </a:p>
          </p:txBody>
        </p:sp>
        <p:sp>
          <p:nvSpPr>
            <p:cNvPr name="TextBox 6" id="6"/>
            <p:cNvSpPr txBox="true"/>
            <p:nvPr/>
          </p:nvSpPr>
          <p:spPr>
            <a:xfrm rot="0">
              <a:off x="0" y="1463623"/>
              <a:ext cx="16380446" cy="564457"/>
            </a:xfrm>
            <a:prstGeom prst="rect">
              <a:avLst/>
            </a:prstGeom>
          </p:spPr>
          <p:txBody>
            <a:bodyPr anchor="t" rtlCol="false" tIns="0" lIns="0" bIns="0" rIns="0">
              <a:spAutoFit/>
            </a:bodyPr>
            <a:lstStyle/>
            <a:p>
              <a:pPr>
                <a:lnSpc>
                  <a:spcPts val="3222"/>
                </a:lnSpc>
              </a:pPr>
            </a:p>
          </p:txBody>
        </p:sp>
      </p:grpSp>
      <p:sp>
        <p:nvSpPr>
          <p:cNvPr name="TextBox 7" id="7"/>
          <p:cNvSpPr txBox="true"/>
          <p:nvPr/>
        </p:nvSpPr>
        <p:spPr>
          <a:xfrm rot="0">
            <a:off x="1101801" y="2441439"/>
            <a:ext cx="16084398" cy="1524000"/>
          </a:xfrm>
          <a:prstGeom prst="rect">
            <a:avLst/>
          </a:prstGeom>
        </p:spPr>
        <p:txBody>
          <a:bodyPr anchor="t" rtlCol="false" tIns="0" lIns="0" bIns="0" rIns="0">
            <a:spAutoFit/>
          </a:bodyPr>
          <a:lstStyle/>
          <a:p>
            <a:pPr>
              <a:lnSpc>
                <a:spcPts val="3900"/>
              </a:lnSpc>
            </a:pPr>
            <a:r>
              <a:rPr lang="en-US" sz="3000">
                <a:solidFill>
                  <a:srgbClr val="FFFFFF"/>
                </a:solidFill>
                <a:latin typeface="Telegraf"/>
              </a:rPr>
              <a:t>Word Embeddings are a method of extracting features out of text so that we can input those features into a machine-learning model to work with text data. They try to preserve syntactical and semantic information. </a:t>
            </a:r>
          </a:p>
        </p:txBody>
      </p:sp>
      <p:sp>
        <p:nvSpPr>
          <p:cNvPr name="TextBox 8" id="8"/>
          <p:cNvSpPr txBox="true"/>
          <p:nvPr/>
        </p:nvSpPr>
        <p:spPr>
          <a:xfrm rot="0">
            <a:off x="1028700" y="6128707"/>
            <a:ext cx="8398894" cy="2514600"/>
          </a:xfrm>
          <a:prstGeom prst="rect">
            <a:avLst/>
          </a:prstGeom>
        </p:spPr>
        <p:txBody>
          <a:bodyPr anchor="t" rtlCol="false" tIns="0" lIns="0" bIns="0" rIns="0">
            <a:spAutoFit/>
          </a:bodyPr>
          <a:lstStyle/>
          <a:p>
            <a:pPr algn="just">
              <a:lnSpc>
                <a:spcPts val="3900"/>
              </a:lnSpc>
              <a:spcBef>
                <a:spcPct val="0"/>
              </a:spcBef>
            </a:pPr>
            <a:r>
              <a:rPr lang="en-US" sz="3000">
                <a:solidFill>
                  <a:srgbClr val="FFFFFF"/>
                </a:solidFill>
                <a:latin typeface="Telegraf"/>
              </a:rPr>
              <a:t>Word embeddings are dense, low-dimensional representations of words, while Word2Vec is a specific technique used to generate such embeddings by training a shallow neural network to predict words in context.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288" t="-87069" r="-2856" b="-9558"/>
            </a:stretch>
          </a:blipFill>
        </p:spPr>
      </p:sp>
      <p:sp>
        <p:nvSpPr>
          <p:cNvPr name="AutoShape 3" id="3"/>
          <p:cNvSpPr/>
          <p:nvPr/>
        </p:nvSpPr>
        <p:spPr>
          <a:xfrm flipH="true" flipV="true">
            <a:off x="9144000" y="480635"/>
            <a:ext cx="19050" cy="9540212"/>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311043" y="1234952"/>
            <a:ext cx="8323378" cy="1521060"/>
            <a:chOff x="0" y="0"/>
            <a:chExt cx="11097837" cy="2028080"/>
          </a:xfrm>
        </p:grpSpPr>
        <p:sp>
          <p:nvSpPr>
            <p:cNvPr name="TextBox 5" id="5"/>
            <p:cNvSpPr txBox="true"/>
            <p:nvPr/>
          </p:nvSpPr>
          <p:spPr>
            <a:xfrm rot="0">
              <a:off x="0" y="28575"/>
              <a:ext cx="11097837" cy="983192"/>
            </a:xfrm>
            <a:prstGeom prst="rect">
              <a:avLst/>
            </a:prstGeom>
          </p:spPr>
          <p:txBody>
            <a:bodyPr anchor="t" rtlCol="false" tIns="0" lIns="0" bIns="0" rIns="0">
              <a:spAutoFit/>
            </a:bodyPr>
            <a:lstStyle/>
            <a:p>
              <a:pPr>
                <a:lnSpc>
                  <a:spcPts val="5500"/>
                </a:lnSpc>
              </a:pPr>
              <a:r>
                <a:rPr lang="en-US" sz="5000" u="sng">
                  <a:solidFill>
                    <a:srgbClr val="FFFFFF"/>
                  </a:solidFill>
                  <a:latin typeface="Play"/>
                </a:rPr>
                <a:t>Need for Word Embedding?</a:t>
              </a:r>
            </a:p>
          </p:txBody>
        </p:sp>
        <p:sp>
          <p:nvSpPr>
            <p:cNvPr name="TextBox 6" id="6"/>
            <p:cNvSpPr txBox="true"/>
            <p:nvPr/>
          </p:nvSpPr>
          <p:spPr>
            <a:xfrm rot="0">
              <a:off x="0" y="1463623"/>
              <a:ext cx="10094088" cy="564457"/>
            </a:xfrm>
            <a:prstGeom prst="rect">
              <a:avLst/>
            </a:prstGeom>
          </p:spPr>
          <p:txBody>
            <a:bodyPr anchor="t" rtlCol="false" tIns="0" lIns="0" bIns="0" rIns="0">
              <a:spAutoFit/>
            </a:bodyPr>
            <a:lstStyle/>
            <a:p>
              <a:pPr>
                <a:lnSpc>
                  <a:spcPts val="3222"/>
                </a:lnSpc>
              </a:pPr>
            </a:p>
          </p:txBody>
        </p:sp>
      </p:grpSp>
      <p:sp>
        <p:nvSpPr>
          <p:cNvPr name="TextBox 7" id="7"/>
          <p:cNvSpPr txBox="true"/>
          <p:nvPr/>
        </p:nvSpPr>
        <p:spPr>
          <a:xfrm rot="0">
            <a:off x="153888" y="3235668"/>
            <a:ext cx="8480532" cy="3321050"/>
          </a:xfrm>
          <a:prstGeom prst="rect">
            <a:avLst/>
          </a:prstGeom>
        </p:spPr>
        <p:txBody>
          <a:bodyPr anchor="t" rtlCol="false" tIns="0" lIns="0" bIns="0" rIns="0">
            <a:spAutoFit/>
          </a:bodyPr>
          <a:lstStyle/>
          <a:p>
            <a:pPr algn="just" marL="863599" indent="-431800" lvl="1">
              <a:lnSpc>
                <a:spcPts val="5199"/>
              </a:lnSpc>
              <a:buFont typeface="Arial"/>
              <a:buChar char="•"/>
            </a:pPr>
            <a:r>
              <a:rPr lang="en-US" sz="3999">
                <a:solidFill>
                  <a:srgbClr val="FFFFFF"/>
                </a:solidFill>
                <a:latin typeface="Telegraf"/>
              </a:rPr>
              <a:t>T</a:t>
            </a:r>
            <a:r>
              <a:rPr lang="en-US" sz="3999">
                <a:solidFill>
                  <a:srgbClr val="FFFFFF"/>
                </a:solidFill>
                <a:latin typeface="Telegraf"/>
              </a:rPr>
              <a:t>o reduce dimensionality</a:t>
            </a:r>
          </a:p>
          <a:p>
            <a:pPr algn="just" marL="863599" indent="-431800" lvl="1">
              <a:lnSpc>
                <a:spcPts val="5199"/>
              </a:lnSpc>
              <a:buFont typeface="Arial"/>
              <a:buChar char="•"/>
            </a:pPr>
            <a:r>
              <a:rPr lang="en-US" sz="3999">
                <a:solidFill>
                  <a:srgbClr val="FFFFFF"/>
                </a:solidFill>
                <a:latin typeface="Telegraf"/>
              </a:rPr>
              <a:t>To use a word to predict the words around it.</a:t>
            </a:r>
          </a:p>
          <a:p>
            <a:pPr algn="just" marL="863599" indent="-431800" lvl="1">
              <a:lnSpc>
                <a:spcPts val="5199"/>
              </a:lnSpc>
              <a:buFont typeface="Arial"/>
              <a:buChar char="•"/>
            </a:pPr>
            <a:r>
              <a:rPr lang="en-US" sz="3999">
                <a:solidFill>
                  <a:srgbClr val="FFFFFF"/>
                </a:solidFill>
                <a:latin typeface="Telegraf"/>
              </a:rPr>
              <a:t>Inter-word semantics must be captured.</a:t>
            </a:r>
          </a:p>
        </p:txBody>
      </p:sp>
      <p:grpSp>
        <p:nvGrpSpPr>
          <p:cNvPr name="Group 8" id="8"/>
          <p:cNvGrpSpPr/>
          <p:nvPr/>
        </p:nvGrpSpPr>
        <p:grpSpPr>
          <a:xfrm rot="0">
            <a:off x="9519523" y="1104136"/>
            <a:ext cx="8332903" cy="2217257"/>
            <a:chOff x="0" y="0"/>
            <a:chExt cx="11110537" cy="2956343"/>
          </a:xfrm>
        </p:grpSpPr>
        <p:sp>
          <p:nvSpPr>
            <p:cNvPr name="TextBox 9" id="9"/>
            <p:cNvSpPr txBox="true"/>
            <p:nvPr/>
          </p:nvSpPr>
          <p:spPr>
            <a:xfrm rot="0">
              <a:off x="0" y="28575"/>
              <a:ext cx="11110537" cy="1910292"/>
            </a:xfrm>
            <a:prstGeom prst="rect">
              <a:avLst/>
            </a:prstGeom>
          </p:spPr>
          <p:txBody>
            <a:bodyPr anchor="t" rtlCol="false" tIns="0" lIns="0" bIns="0" rIns="0">
              <a:spAutoFit/>
            </a:bodyPr>
            <a:lstStyle/>
            <a:p>
              <a:pPr>
                <a:lnSpc>
                  <a:spcPts val="5500"/>
                </a:lnSpc>
              </a:pPr>
              <a:r>
                <a:rPr lang="en-US" sz="5000" u="sng">
                  <a:solidFill>
                    <a:srgbClr val="FFFFFF"/>
                  </a:solidFill>
                  <a:latin typeface="Play"/>
                </a:rPr>
                <a:t>Why do we need Word Embeddings?</a:t>
              </a:r>
            </a:p>
          </p:txBody>
        </p:sp>
        <p:sp>
          <p:nvSpPr>
            <p:cNvPr name="TextBox 10" id="10"/>
            <p:cNvSpPr txBox="true"/>
            <p:nvPr/>
          </p:nvSpPr>
          <p:spPr>
            <a:xfrm rot="0">
              <a:off x="0" y="2391316"/>
              <a:ext cx="10105639" cy="565027"/>
            </a:xfrm>
            <a:prstGeom prst="rect">
              <a:avLst/>
            </a:prstGeom>
          </p:spPr>
          <p:txBody>
            <a:bodyPr anchor="t" rtlCol="false" tIns="0" lIns="0" bIns="0" rIns="0">
              <a:spAutoFit/>
            </a:bodyPr>
            <a:lstStyle/>
            <a:p>
              <a:pPr>
                <a:lnSpc>
                  <a:spcPts val="3226"/>
                </a:lnSpc>
              </a:pPr>
            </a:p>
          </p:txBody>
        </p:sp>
      </p:grpSp>
      <p:sp>
        <p:nvSpPr>
          <p:cNvPr name="TextBox 11" id="11"/>
          <p:cNvSpPr txBox="true"/>
          <p:nvPr/>
        </p:nvSpPr>
        <p:spPr>
          <a:xfrm rot="0">
            <a:off x="9519523" y="3235668"/>
            <a:ext cx="8360050" cy="4635500"/>
          </a:xfrm>
          <a:prstGeom prst="rect">
            <a:avLst/>
          </a:prstGeom>
        </p:spPr>
        <p:txBody>
          <a:bodyPr anchor="t" rtlCol="false" tIns="0" lIns="0" bIns="0" rIns="0">
            <a:spAutoFit/>
          </a:bodyPr>
          <a:lstStyle/>
          <a:p>
            <a:pPr algn="just" marL="863599" indent="-431800" lvl="1">
              <a:lnSpc>
                <a:spcPts val="5199"/>
              </a:lnSpc>
              <a:buFont typeface="Arial"/>
              <a:buChar char="•"/>
            </a:pPr>
            <a:r>
              <a:rPr lang="en-US" sz="3999">
                <a:solidFill>
                  <a:srgbClr val="FFFFFF"/>
                </a:solidFill>
                <a:latin typeface="Telegraf"/>
              </a:rPr>
              <a:t>Take the words —-&gt; Give their numeric representation —-&gt; Use in training or inference.</a:t>
            </a:r>
          </a:p>
          <a:p>
            <a:pPr algn="just" marL="863599" indent="-431800" lvl="1">
              <a:lnSpc>
                <a:spcPts val="5199"/>
              </a:lnSpc>
              <a:buFont typeface="Arial"/>
              <a:buChar char="•"/>
            </a:pPr>
            <a:r>
              <a:rPr lang="en-US" sz="3999">
                <a:solidFill>
                  <a:srgbClr val="FFFFFF"/>
                </a:solidFill>
                <a:latin typeface="Telegraf"/>
              </a:rPr>
              <a:t>To represent or visualize any underlying patterns of usage in the corpus that was used to train them.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1789377" y="1436738"/>
            <a:ext cx="5640001" cy="5640001"/>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6667"/>
              </a:srgbClr>
            </a:solidFill>
          </p:spPr>
        </p:sp>
      </p:grpSp>
      <p:grpSp>
        <p:nvGrpSpPr>
          <p:cNvPr name="Group 4" id="4"/>
          <p:cNvGrpSpPr/>
          <p:nvPr/>
        </p:nvGrpSpPr>
        <p:grpSpPr>
          <a:xfrm rot="0">
            <a:off x="8921570" y="485576"/>
            <a:ext cx="8898051" cy="9364483"/>
            <a:chOff x="0" y="0"/>
            <a:chExt cx="11864068" cy="12485977"/>
          </a:xfrm>
        </p:grpSpPr>
        <p:sp>
          <p:nvSpPr>
            <p:cNvPr name="TextBox 5" id="5"/>
            <p:cNvSpPr txBox="true"/>
            <p:nvPr/>
          </p:nvSpPr>
          <p:spPr>
            <a:xfrm rot="0">
              <a:off x="0" y="-114300"/>
              <a:ext cx="11864068" cy="2214033"/>
            </a:xfrm>
            <a:prstGeom prst="rect">
              <a:avLst/>
            </a:prstGeom>
          </p:spPr>
          <p:txBody>
            <a:bodyPr anchor="t" rtlCol="false" tIns="0" lIns="0" bIns="0" rIns="0">
              <a:spAutoFit/>
            </a:bodyPr>
            <a:lstStyle/>
            <a:p>
              <a:pPr algn="ctr">
                <a:lnSpc>
                  <a:spcPts val="6500"/>
                </a:lnSpc>
              </a:pPr>
              <a:r>
                <a:rPr lang="en-US" sz="5000" u="sng">
                  <a:solidFill>
                    <a:srgbClr val="FFFFFF"/>
                  </a:solidFill>
                  <a:latin typeface="Telegraf"/>
                </a:rPr>
                <a:t>So how are these relationships formed?</a:t>
              </a:r>
            </a:p>
          </p:txBody>
        </p:sp>
        <p:sp>
          <p:nvSpPr>
            <p:cNvPr name="TextBox 6" id="6"/>
            <p:cNvSpPr txBox="true"/>
            <p:nvPr/>
          </p:nvSpPr>
          <p:spPr>
            <a:xfrm rot="0">
              <a:off x="0" y="2653279"/>
              <a:ext cx="11864068" cy="9832699"/>
            </a:xfrm>
            <a:prstGeom prst="rect">
              <a:avLst/>
            </a:prstGeom>
          </p:spPr>
          <p:txBody>
            <a:bodyPr anchor="t" rtlCol="false" tIns="0" lIns="0" bIns="0" rIns="0">
              <a:spAutoFit/>
            </a:bodyPr>
            <a:lstStyle/>
            <a:p>
              <a:pPr algn="just">
                <a:lnSpc>
                  <a:spcPts val="3421"/>
                </a:lnSpc>
              </a:pPr>
            </a:p>
            <a:p>
              <a:pPr algn="just" marL="568271" indent="-284136" lvl="1">
                <a:lnSpc>
                  <a:spcPts val="3421"/>
                </a:lnSpc>
                <a:buFont typeface="Arial"/>
                <a:buChar char="•"/>
              </a:pPr>
              <a:r>
                <a:rPr lang="en-US" sz="2632">
                  <a:solidFill>
                    <a:srgbClr val="FFFFFF"/>
                  </a:solidFill>
                  <a:latin typeface="Telegraf"/>
                </a:rPr>
                <a:t>Relationships in Word2Vec models are formed through vector similarity, where words with similar meanings have vectors closer in space. This similarity is learned during training as the model adjusts word vectors to predict context accurately. </a:t>
              </a:r>
            </a:p>
            <a:p>
              <a:pPr algn="just" marL="568271" indent="-284136" lvl="1">
                <a:lnSpc>
                  <a:spcPts val="3421"/>
                </a:lnSpc>
                <a:buFont typeface="Arial"/>
                <a:buChar char="•"/>
              </a:pPr>
              <a:r>
                <a:rPr lang="en-US" sz="2632">
                  <a:solidFill>
                    <a:srgbClr val="FFFFFF"/>
                  </a:solidFill>
                  <a:latin typeface="Telegraf"/>
                </a:rPr>
                <a:t>By capturing semantic relationships, such as analogies or semantic similarity, Word2Vec facilitates tasks like word analogy completion and semantic similarity measurement.</a:t>
              </a:r>
            </a:p>
            <a:p>
              <a:pPr algn="just" marL="568271" indent="-284136" lvl="1">
                <a:lnSpc>
                  <a:spcPts val="3421"/>
                </a:lnSpc>
                <a:buFont typeface="Arial"/>
                <a:buChar char="•"/>
              </a:pPr>
              <a:r>
                <a:rPr lang="en-US" sz="2632">
                  <a:solidFill>
                    <a:srgbClr val="FFFFFF"/>
                  </a:solidFill>
                  <a:latin typeface="Telegraf"/>
                </a:rPr>
                <a:t>In simpler words these words word2vec tries to make words with similar context to have similar embeddings</a:t>
              </a:r>
            </a:p>
            <a:p>
              <a:pPr algn="just" marL="568271" indent="-284136" lvl="1">
                <a:lnSpc>
                  <a:spcPts val="3421"/>
                </a:lnSpc>
                <a:buFont typeface="Arial"/>
                <a:buChar char="•"/>
              </a:pPr>
              <a:r>
                <a:rPr lang="en-US" sz="2632">
                  <a:solidFill>
                    <a:srgbClr val="FFFFFF"/>
                  </a:solidFill>
                  <a:latin typeface="Telegraf"/>
                </a:rPr>
                <a:t>We can decide the dimension of the vector (embedding dimension). For example, if we choose the embedding dimension is 2, then the word “hello” can be presented as [0.213, 0.4543]. </a:t>
              </a:r>
            </a:p>
          </p:txBody>
        </p:sp>
      </p:grpSp>
      <p:sp>
        <p:nvSpPr>
          <p:cNvPr name="AutoShape 7" id="7"/>
          <p:cNvSpPr/>
          <p:nvPr/>
        </p:nvSpPr>
        <p:spPr>
          <a:xfrm>
            <a:off x="9980979" y="2731288"/>
            <a:ext cx="7084619" cy="0"/>
          </a:xfrm>
          <a:prstGeom prst="line">
            <a:avLst/>
          </a:prstGeom>
          <a:ln cap="flat" w="9525">
            <a:solidFill>
              <a:srgbClr val="FFFFFF"/>
            </a:solidFill>
            <a:prstDash val="solid"/>
            <a:headEnd type="none" len="sm" w="sm"/>
            <a:tailEnd type="none" len="sm" w="sm"/>
          </a:ln>
        </p:spPr>
      </p:sp>
      <p:sp>
        <p:nvSpPr>
          <p:cNvPr name="Freeform 8" id="8"/>
          <p:cNvSpPr/>
          <p:nvPr/>
        </p:nvSpPr>
        <p:spPr>
          <a:xfrm flipH="false" flipV="false" rot="0">
            <a:off x="184804" y="126318"/>
            <a:ext cx="5915394" cy="5219465"/>
          </a:xfrm>
          <a:custGeom>
            <a:avLst/>
            <a:gdLst/>
            <a:ahLst/>
            <a:cxnLst/>
            <a:rect r="r" b="b" t="t" l="l"/>
            <a:pathLst>
              <a:path h="5219465" w="5915394">
                <a:moveTo>
                  <a:pt x="0" y="0"/>
                </a:moveTo>
                <a:lnTo>
                  <a:pt x="5915394" y="0"/>
                </a:lnTo>
                <a:lnTo>
                  <a:pt x="5915394" y="5219465"/>
                </a:lnTo>
                <a:lnTo>
                  <a:pt x="0" y="5219465"/>
                </a:lnTo>
                <a:lnTo>
                  <a:pt x="0" y="0"/>
                </a:lnTo>
                <a:close/>
              </a:path>
            </a:pathLst>
          </a:custGeom>
          <a:blipFill>
            <a:blip r:embed="rId2"/>
            <a:stretch>
              <a:fillRect l="0" t="0" r="0" b="0"/>
            </a:stretch>
          </a:blipFill>
        </p:spPr>
      </p:sp>
      <p:sp>
        <p:nvSpPr>
          <p:cNvPr name="Freeform 9" id="9"/>
          <p:cNvSpPr/>
          <p:nvPr/>
        </p:nvSpPr>
        <p:spPr>
          <a:xfrm flipH="false" flipV="false" rot="0">
            <a:off x="2378957" y="5623951"/>
            <a:ext cx="5861065" cy="4663049"/>
          </a:xfrm>
          <a:custGeom>
            <a:avLst/>
            <a:gdLst/>
            <a:ahLst/>
            <a:cxnLst/>
            <a:rect r="r" b="b" t="t" l="l"/>
            <a:pathLst>
              <a:path h="4663049" w="5861065">
                <a:moveTo>
                  <a:pt x="0" y="0"/>
                </a:moveTo>
                <a:lnTo>
                  <a:pt x="5861066" y="0"/>
                </a:lnTo>
                <a:lnTo>
                  <a:pt x="5861066" y="4663049"/>
                </a:lnTo>
                <a:lnTo>
                  <a:pt x="0" y="4663049"/>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296986" y="4695887"/>
            <a:ext cx="17321314" cy="1084959"/>
          </a:xfrm>
          <a:prstGeom prst="rect">
            <a:avLst/>
          </a:prstGeom>
        </p:spPr>
        <p:txBody>
          <a:bodyPr anchor="t" rtlCol="false" tIns="0" lIns="0" bIns="0" rIns="0">
            <a:spAutoFit/>
          </a:bodyPr>
          <a:lstStyle/>
          <a:p>
            <a:pPr algn="l">
              <a:lnSpc>
                <a:spcPts val="8557"/>
              </a:lnSpc>
            </a:pPr>
          </a:p>
        </p:txBody>
      </p:sp>
      <p:sp>
        <p:nvSpPr>
          <p:cNvPr name="Freeform 3" id="3"/>
          <p:cNvSpPr/>
          <p:nvPr/>
        </p:nvSpPr>
        <p:spPr>
          <a:xfrm flipH="false" flipV="false" rot="0">
            <a:off x="13749851" y="-3160310"/>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2"/>
            <a:stretch>
              <a:fillRect l="0" t="0" r="0" b="0"/>
            </a:stretch>
          </a:blipFill>
        </p:spPr>
      </p:sp>
      <p:sp>
        <p:nvSpPr>
          <p:cNvPr name="Freeform 4" id="4"/>
          <p:cNvSpPr/>
          <p:nvPr/>
        </p:nvSpPr>
        <p:spPr>
          <a:xfrm flipH="false" flipV="false" rot="0">
            <a:off x="9230974" y="5143500"/>
            <a:ext cx="8387326" cy="4578628"/>
          </a:xfrm>
          <a:custGeom>
            <a:avLst/>
            <a:gdLst/>
            <a:ahLst/>
            <a:cxnLst/>
            <a:rect r="r" b="b" t="t" l="l"/>
            <a:pathLst>
              <a:path h="4578628" w="8387326">
                <a:moveTo>
                  <a:pt x="0" y="0"/>
                </a:moveTo>
                <a:lnTo>
                  <a:pt x="8387326" y="0"/>
                </a:lnTo>
                <a:lnTo>
                  <a:pt x="8387326" y="4578628"/>
                </a:lnTo>
                <a:lnTo>
                  <a:pt x="0" y="4578628"/>
                </a:lnTo>
                <a:lnTo>
                  <a:pt x="0" y="0"/>
                </a:lnTo>
                <a:close/>
              </a:path>
            </a:pathLst>
          </a:custGeom>
          <a:blipFill>
            <a:blip r:embed="rId3"/>
            <a:stretch>
              <a:fillRect l="0" t="0" r="0" b="0"/>
            </a:stretch>
          </a:blipFill>
        </p:spPr>
      </p:sp>
      <p:sp>
        <p:nvSpPr>
          <p:cNvPr name="TextBox 5" id="5"/>
          <p:cNvSpPr txBox="true"/>
          <p:nvPr/>
        </p:nvSpPr>
        <p:spPr>
          <a:xfrm rot="0">
            <a:off x="542461" y="1671667"/>
            <a:ext cx="16564584" cy="3688715"/>
          </a:xfrm>
          <a:prstGeom prst="rect">
            <a:avLst/>
          </a:prstGeom>
        </p:spPr>
        <p:txBody>
          <a:bodyPr anchor="t" rtlCol="false" tIns="0" lIns="0" bIns="0" rIns="0">
            <a:spAutoFit/>
          </a:bodyPr>
          <a:lstStyle/>
          <a:p>
            <a:pPr algn="just" marL="604521" indent="-302261" lvl="1">
              <a:lnSpc>
                <a:spcPts val="3640"/>
              </a:lnSpc>
              <a:buFont typeface="Arial"/>
              <a:buChar char="•"/>
            </a:pPr>
            <a:r>
              <a:rPr lang="en-US" sz="2800">
                <a:solidFill>
                  <a:srgbClr val="FFFFFF"/>
                </a:solidFill>
                <a:latin typeface="Telegraf"/>
              </a:rPr>
              <a:t>It learns distributed representations of words by predicting words in context within a large corpus. </a:t>
            </a:r>
          </a:p>
          <a:p>
            <a:pPr algn="just" marL="604521" indent="-302261" lvl="1">
              <a:lnSpc>
                <a:spcPts val="3640"/>
              </a:lnSpc>
              <a:buFont typeface="Arial"/>
              <a:buChar char="•"/>
            </a:pPr>
            <a:r>
              <a:rPr lang="en-US" sz="2800">
                <a:solidFill>
                  <a:srgbClr val="FFFFFF"/>
                </a:solidFill>
                <a:latin typeface="Telegraf"/>
              </a:rPr>
              <a:t>The resulting word vectors capture semantic relationships and are used in various NLP tasks like sentiment analysis and machine translation.</a:t>
            </a:r>
          </a:p>
          <a:p>
            <a:pPr algn="just" marL="604521" indent="-302261" lvl="1">
              <a:lnSpc>
                <a:spcPts val="3640"/>
              </a:lnSpc>
              <a:buFont typeface="Arial"/>
              <a:buChar char="•"/>
            </a:pPr>
            <a:r>
              <a:rPr lang="en-US" sz="2800">
                <a:solidFill>
                  <a:srgbClr val="FFFFFF"/>
                </a:solidFill>
                <a:latin typeface="Telegraf"/>
              </a:rPr>
              <a:t>The model consists of two architectures: Continuous Bag of Words (CBOW) and Skip-gram. CBOW predicts a target word from its context, while Skip-gram predicts context words from a target word. </a:t>
            </a:r>
          </a:p>
          <a:p>
            <a:pPr algn="just">
              <a:lnSpc>
                <a:spcPts val="3640"/>
              </a:lnSpc>
              <a:spcBef>
                <a:spcPct val="0"/>
              </a:spcBef>
            </a:pPr>
          </a:p>
        </p:txBody>
      </p:sp>
      <p:sp>
        <p:nvSpPr>
          <p:cNvPr name="TextBox 6" id="6"/>
          <p:cNvSpPr txBox="true"/>
          <p:nvPr/>
        </p:nvSpPr>
        <p:spPr>
          <a:xfrm rot="0">
            <a:off x="1521012" y="429425"/>
            <a:ext cx="3220641" cy="869950"/>
          </a:xfrm>
          <a:prstGeom prst="rect">
            <a:avLst/>
          </a:prstGeom>
        </p:spPr>
        <p:txBody>
          <a:bodyPr anchor="t" rtlCol="false" tIns="0" lIns="0" bIns="0" rIns="0">
            <a:spAutoFit/>
          </a:bodyPr>
          <a:lstStyle/>
          <a:p>
            <a:pPr algn="ctr">
              <a:lnSpc>
                <a:spcPts val="6500"/>
              </a:lnSpc>
              <a:spcBef>
                <a:spcPct val="0"/>
              </a:spcBef>
            </a:pPr>
            <a:r>
              <a:rPr lang="en-US" sz="5000" u="sng">
                <a:solidFill>
                  <a:srgbClr val="FFFFFF"/>
                </a:solidFill>
                <a:latin typeface="Telegraf Bold"/>
              </a:rPr>
              <a:t>word2vec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2005146" y="4150596"/>
            <a:ext cx="14277709" cy="1985809"/>
            <a:chOff x="0" y="0"/>
            <a:chExt cx="19036945" cy="2647745"/>
          </a:xfrm>
        </p:grpSpPr>
        <p:sp>
          <p:nvSpPr>
            <p:cNvPr name="TextBox 3" id="3"/>
            <p:cNvSpPr txBox="true"/>
            <p:nvPr/>
          </p:nvSpPr>
          <p:spPr>
            <a:xfrm rot="0">
              <a:off x="0" y="57150"/>
              <a:ext cx="19036945" cy="1564217"/>
            </a:xfrm>
            <a:prstGeom prst="rect">
              <a:avLst/>
            </a:prstGeom>
          </p:spPr>
          <p:txBody>
            <a:bodyPr anchor="t" rtlCol="false" tIns="0" lIns="0" bIns="0" rIns="0">
              <a:spAutoFit/>
            </a:bodyPr>
            <a:lstStyle/>
            <a:p>
              <a:pPr algn="ctr">
                <a:lnSpc>
                  <a:spcPts val="8800"/>
                </a:lnSpc>
              </a:pPr>
              <a:r>
                <a:rPr lang="en-US" sz="8000" u="sng">
                  <a:solidFill>
                    <a:srgbClr val="FFFFFF"/>
                  </a:solidFill>
                  <a:latin typeface="Play Bold"/>
                </a:rPr>
                <a:t>2 Approaches to word2vec</a:t>
              </a:r>
            </a:p>
          </p:txBody>
        </p:sp>
        <p:sp>
          <p:nvSpPr>
            <p:cNvPr name="TextBox 4" id="4"/>
            <p:cNvSpPr txBox="true"/>
            <p:nvPr/>
          </p:nvSpPr>
          <p:spPr>
            <a:xfrm rot="0">
              <a:off x="1417332" y="2018883"/>
              <a:ext cx="16202281" cy="628862"/>
            </a:xfrm>
            <a:prstGeom prst="rect">
              <a:avLst/>
            </a:prstGeom>
          </p:spPr>
          <p:txBody>
            <a:bodyPr anchor="t" rtlCol="false" tIns="0" lIns="0" bIns="0" rIns="0">
              <a:spAutoFit/>
            </a:bodyPr>
            <a:lstStyle/>
            <a:p>
              <a:pPr algn="ctr">
                <a:lnSpc>
                  <a:spcPts val="3639"/>
                </a:lnSpc>
              </a:pPr>
            </a:p>
          </p:txBody>
        </p:sp>
      </p:grpSp>
      <p:sp>
        <p:nvSpPr>
          <p:cNvPr name="Freeform 5" id="5"/>
          <p:cNvSpPr/>
          <p:nvPr/>
        </p:nvSpPr>
        <p:spPr>
          <a:xfrm flipH="false" flipV="false" rot="0">
            <a:off x="-5677737" y="-2177706"/>
            <a:ext cx="14418410" cy="5560111"/>
          </a:xfrm>
          <a:custGeom>
            <a:avLst/>
            <a:gdLst/>
            <a:ahLst/>
            <a:cxnLst/>
            <a:rect r="r" b="b" t="t" l="l"/>
            <a:pathLst>
              <a:path h="5560111" w="14418410">
                <a:moveTo>
                  <a:pt x="0" y="0"/>
                </a:moveTo>
                <a:lnTo>
                  <a:pt x="14418410" y="0"/>
                </a:lnTo>
                <a:lnTo>
                  <a:pt x="14418410" y="5560111"/>
                </a:lnTo>
                <a:lnTo>
                  <a:pt x="0" y="5560111"/>
                </a:lnTo>
                <a:lnTo>
                  <a:pt x="0" y="0"/>
                </a:lnTo>
                <a:close/>
              </a:path>
            </a:pathLst>
          </a:custGeom>
          <a:blipFill>
            <a:blip r:embed="rId2">
              <a:alphaModFix amt="39000"/>
            </a:blip>
            <a:stretch>
              <a:fillRect l="-39593" t="0" r="0" b="0"/>
            </a:stretch>
          </a:blipFill>
        </p:spPr>
      </p:sp>
      <p:sp>
        <p:nvSpPr>
          <p:cNvPr name="Freeform 6" id="6"/>
          <p:cNvSpPr/>
          <p:nvPr/>
        </p:nvSpPr>
        <p:spPr>
          <a:xfrm flipH="false" flipV="false" rot="0">
            <a:off x="7854444" y="-2502798"/>
            <a:ext cx="18119807" cy="5005597"/>
          </a:xfrm>
          <a:custGeom>
            <a:avLst/>
            <a:gdLst/>
            <a:ahLst/>
            <a:cxnLst/>
            <a:rect r="r" b="b" t="t" l="l"/>
            <a:pathLst>
              <a:path h="5005597" w="18119807">
                <a:moveTo>
                  <a:pt x="0" y="0"/>
                </a:moveTo>
                <a:lnTo>
                  <a:pt x="18119807" y="0"/>
                </a:lnTo>
                <a:lnTo>
                  <a:pt x="18119807" y="5005596"/>
                </a:lnTo>
                <a:lnTo>
                  <a:pt x="0" y="5005596"/>
                </a:lnTo>
                <a:lnTo>
                  <a:pt x="0" y="0"/>
                </a:lnTo>
                <a:close/>
              </a:path>
            </a:pathLst>
          </a:custGeom>
          <a:blipFill>
            <a:blip r:embed="rId2"/>
            <a:stretch>
              <a:fillRect l="0" t="0" r="0" b="0"/>
            </a:stretch>
          </a:blipFill>
        </p:spPr>
      </p:sp>
      <p:sp>
        <p:nvSpPr>
          <p:cNvPr name="Freeform 7" id="7"/>
          <p:cNvSpPr/>
          <p:nvPr/>
        </p:nvSpPr>
        <p:spPr>
          <a:xfrm flipH="false" flipV="false" rot="0">
            <a:off x="-377684" y="3382405"/>
            <a:ext cx="19043368" cy="9757053"/>
          </a:xfrm>
          <a:custGeom>
            <a:avLst/>
            <a:gdLst/>
            <a:ahLst/>
            <a:cxnLst/>
            <a:rect r="r" b="b" t="t" l="l"/>
            <a:pathLst>
              <a:path h="9757053" w="19043368">
                <a:moveTo>
                  <a:pt x="0" y="0"/>
                </a:moveTo>
                <a:lnTo>
                  <a:pt x="19043368" y="0"/>
                </a:lnTo>
                <a:lnTo>
                  <a:pt x="19043368" y="9757052"/>
                </a:lnTo>
                <a:lnTo>
                  <a:pt x="0" y="9757052"/>
                </a:lnTo>
                <a:lnTo>
                  <a:pt x="0" y="0"/>
                </a:lnTo>
                <a:close/>
              </a:path>
            </a:pathLst>
          </a:custGeom>
          <a:blipFill>
            <a:blip r:embed="rId3">
              <a:alphaModFix amt="92000"/>
            </a:blip>
            <a:stretch>
              <a:fillRect l="0" t="0" r="-15136" b="-99999"/>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288" t="-87069" r="-2856" b="-9558"/>
            </a:stretch>
          </a:blipFill>
        </p:spPr>
      </p:sp>
      <p:grpSp>
        <p:nvGrpSpPr>
          <p:cNvPr name="Group 3" id="3"/>
          <p:cNvGrpSpPr/>
          <p:nvPr/>
        </p:nvGrpSpPr>
        <p:grpSpPr>
          <a:xfrm rot="0">
            <a:off x="591294" y="874474"/>
            <a:ext cx="10866751" cy="1521060"/>
            <a:chOff x="0" y="0"/>
            <a:chExt cx="14489001" cy="2028080"/>
          </a:xfrm>
        </p:grpSpPr>
        <p:sp>
          <p:nvSpPr>
            <p:cNvPr name="TextBox 4" id="4"/>
            <p:cNvSpPr txBox="true"/>
            <p:nvPr/>
          </p:nvSpPr>
          <p:spPr>
            <a:xfrm rot="0">
              <a:off x="0" y="28575"/>
              <a:ext cx="14489001" cy="983192"/>
            </a:xfrm>
            <a:prstGeom prst="rect">
              <a:avLst/>
            </a:prstGeom>
          </p:spPr>
          <p:txBody>
            <a:bodyPr anchor="t" rtlCol="false" tIns="0" lIns="0" bIns="0" rIns="0">
              <a:spAutoFit/>
            </a:bodyPr>
            <a:lstStyle/>
            <a:p>
              <a:pPr>
                <a:lnSpc>
                  <a:spcPts val="5500"/>
                </a:lnSpc>
              </a:pPr>
              <a:r>
                <a:rPr lang="en-US" sz="5000" u="sng">
                  <a:solidFill>
                    <a:srgbClr val="FFFFFF"/>
                  </a:solidFill>
                  <a:latin typeface="Play"/>
                </a:rPr>
                <a:t>2 Approaches to Achieve word2vec</a:t>
              </a:r>
            </a:p>
          </p:txBody>
        </p:sp>
        <p:sp>
          <p:nvSpPr>
            <p:cNvPr name="TextBox 5" id="5"/>
            <p:cNvSpPr txBox="true"/>
            <p:nvPr/>
          </p:nvSpPr>
          <p:spPr>
            <a:xfrm rot="0">
              <a:off x="0" y="1463623"/>
              <a:ext cx="13178536" cy="564457"/>
            </a:xfrm>
            <a:prstGeom prst="rect">
              <a:avLst/>
            </a:prstGeom>
          </p:spPr>
          <p:txBody>
            <a:bodyPr anchor="t" rtlCol="false" tIns="0" lIns="0" bIns="0" rIns="0">
              <a:spAutoFit/>
            </a:bodyPr>
            <a:lstStyle/>
            <a:p>
              <a:pPr>
                <a:lnSpc>
                  <a:spcPts val="3222"/>
                </a:lnSpc>
              </a:pPr>
            </a:p>
          </p:txBody>
        </p:sp>
      </p:grpSp>
      <p:sp>
        <p:nvSpPr>
          <p:cNvPr name="TextBox 6" id="6"/>
          <p:cNvSpPr txBox="true"/>
          <p:nvPr/>
        </p:nvSpPr>
        <p:spPr>
          <a:xfrm rot="0">
            <a:off x="591294" y="2146935"/>
            <a:ext cx="17105412" cy="7698105"/>
          </a:xfrm>
          <a:prstGeom prst="rect">
            <a:avLst/>
          </a:prstGeom>
        </p:spPr>
        <p:txBody>
          <a:bodyPr anchor="t" rtlCol="false" tIns="0" lIns="0" bIns="0" rIns="0">
            <a:spAutoFit/>
          </a:bodyPr>
          <a:lstStyle/>
          <a:p>
            <a:pPr algn="just" marL="777240" indent="-388620" lvl="1">
              <a:lnSpc>
                <a:spcPts val="4680"/>
              </a:lnSpc>
              <a:buFont typeface="Arial"/>
              <a:buChar char="•"/>
            </a:pPr>
            <a:r>
              <a:rPr lang="en-US" sz="3600" u="sng">
                <a:solidFill>
                  <a:srgbClr val="FFFFFF"/>
                </a:solidFill>
                <a:latin typeface="Telegraf Bold"/>
              </a:rPr>
              <a:t>CBOW</a:t>
            </a:r>
            <a:r>
              <a:rPr lang="en-US" sz="3600">
                <a:solidFill>
                  <a:srgbClr val="FFFFFF"/>
                </a:solidFill>
                <a:latin typeface="Telegraf"/>
              </a:rPr>
              <a:t> predicts a target word from its context, while </a:t>
            </a:r>
            <a:r>
              <a:rPr lang="en-US" sz="3600" u="sng">
                <a:solidFill>
                  <a:srgbClr val="FFFFFF"/>
                </a:solidFill>
                <a:latin typeface="Telegraf Bold"/>
              </a:rPr>
              <a:t>Skip-gram</a:t>
            </a:r>
            <a:r>
              <a:rPr lang="en-US" sz="3600">
                <a:solidFill>
                  <a:srgbClr val="FFFFFF"/>
                </a:solidFill>
                <a:latin typeface="Telegraf"/>
              </a:rPr>
              <a:t> predicts context words from a target word, offering complementary approaches to generating word embeddings in Word2Vec.</a:t>
            </a:r>
          </a:p>
          <a:p>
            <a:pPr algn="just">
              <a:lnSpc>
                <a:spcPts val="4680"/>
              </a:lnSpc>
            </a:pPr>
          </a:p>
          <a:p>
            <a:pPr algn="just">
              <a:lnSpc>
                <a:spcPts val="4680"/>
              </a:lnSpc>
            </a:pPr>
          </a:p>
          <a:p>
            <a:pPr algn="just">
              <a:lnSpc>
                <a:spcPts val="4680"/>
              </a:lnSpc>
            </a:pPr>
          </a:p>
          <a:p>
            <a:pPr algn="just" marL="777242" indent="-388621" lvl="1">
              <a:lnSpc>
                <a:spcPts val="4680"/>
              </a:lnSpc>
              <a:buFont typeface="Arial"/>
              <a:buChar char="•"/>
            </a:pPr>
            <a:r>
              <a:rPr lang="en-US" sz="3600">
                <a:solidFill>
                  <a:srgbClr val="FFFFFF"/>
                </a:solidFill>
                <a:latin typeface="Telegraf"/>
              </a:rPr>
              <a:t>Word2Vec provides two distinct approaches, CBOW and Skip-gram, catering to different NLP needs. CBOW efficiently learns embeddings by predicting a target word from its context, ideal for smaller datasets. In contrast, Skip-gram excels in capturing intricate semantic relationships by predicting context words from a target, making it suitable for larger corpora. Together, these models empower NLP practitioners with versatile tools to extract meaningful representations of words from text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505072" y="764528"/>
            <a:ext cx="8337837" cy="8967354"/>
            <a:chOff x="0" y="0"/>
            <a:chExt cx="4305951" cy="4631056"/>
          </a:xfrm>
        </p:grpSpPr>
        <p:sp>
          <p:nvSpPr>
            <p:cNvPr name="Freeform 3" id="3"/>
            <p:cNvSpPr/>
            <p:nvPr/>
          </p:nvSpPr>
          <p:spPr>
            <a:xfrm flipH="false" flipV="false" rot="0">
              <a:off x="0" y="0"/>
              <a:ext cx="4305952" cy="4631056"/>
            </a:xfrm>
            <a:custGeom>
              <a:avLst/>
              <a:gdLst/>
              <a:ahLst/>
              <a:cxnLst/>
              <a:rect r="r" b="b" t="t" l="l"/>
              <a:pathLst>
                <a:path h="4631056" w="4305952">
                  <a:moveTo>
                    <a:pt x="4181491" y="4631056"/>
                  </a:moveTo>
                  <a:lnTo>
                    <a:pt x="124460" y="4631056"/>
                  </a:lnTo>
                  <a:cubicBezTo>
                    <a:pt x="55880" y="4631056"/>
                    <a:pt x="0" y="4575176"/>
                    <a:pt x="0" y="4506595"/>
                  </a:cubicBezTo>
                  <a:lnTo>
                    <a:pt x="0" y="124460"/>
                  </a:lnTo>
                  <a:cubicBezTo>
                    <a:pt x="0" y="55880"/>
                    <a:pt x="55880" y="0"/>
                    <a:pt x="124460" y="0"/>
                  </a:cubicBezTo>
                  <a:lnTo>
                    <a:pt x="4181492" y="0"/>
                  </a:lnTo>
                  <a:cubicBezTo>
                    <a:pt x="4250072" y="0"/>
                    <a:pt x="4305952" y="55880"/>
                    <a:pt x="4305952" y="124460"/>
                  </a:cubicBezTo>
                  <a:lnTo>
                    <a:pt x="4305952" y="4506596"/>
                  </a:lnTo>
                  <a:cubicBezTo>
                    <a:pt x="4305952" y="4575176"/>
                    <a:pt x="4250072" y="4631056"/>
                    <a:pt x="4181492" y="4631056"/>
                  </a:cubicBezTo>
                  <a:close/>
                </a:path>
              </a:pathLst>
            </a:custGeom>
            <a:solidFill>
              <a:srgbClr val="FFFFFF">
                <a:alpha val="4706"/>
              </a:srgbClr>
            </a:solidFill>
          </p:spPr>
        </p:sp>
      </p:grpSp>
      <p:grpSp>
        <p:nvGrpSpPr>
          <p:cNvPr name="Group 4" id="4"/>
          <p:cNvGrpSpPr/>
          <p:nvPr/>
        </p:nvGrpSpPr>
        <p:grpSpPr>
          <a:xfrm rot="0">
            <a:off x="9236788" y="764528"/>
            <a:ext cx="8337837" cy="8967354"/>
            <a:chOff x="0" y="0"/>
            <a:chExt cx="4305951" cy="4631056"/>
          </a:xfrm>
        </p:grpSpPr>
        <p:sp>
          <p:nvSpPr>
            <p:cNvPr name="Freeform 5" id="5"/>
            <p:cNvSpPr/>
            <p:nvPr/>
          </p:nvSpPr>
          <p:spPr>
            <a:xfrm flipH="false" flipV="false" rot="0">
              <a:off x="0" y="0"/>
              <a:ext cx="4305952" cy="4631056"/>
            </a:xfrm>
            <a:custGeom>
              <a:avLst/>
              <a:gdLst/>
              <a:ahLst/>
              <a:cxnLst/>
              <a:rect r="r" b="b" t="t" l="l"/>
              <a:pathLst>
                <a:path h="4631056" w="4305952">
                  <a:moveTo>
                    <a:pt x="4181491" y="4631056"/>
                  </a:moveTo>
                  <a:lnTo>
                    <a:pt x="124460" y="4631056"/>
                  </a:lnTo>
                  <a:cubicBezTo>
                    <a:pt x="55880" y="4631056"/>
                    <a:pt x="0" y="4575176"/>
                    <a:pt x="0" y="4506595"/>
                  </a:cubicBezTo>
                  <a:lnTo>
                    <a:pt x="0" y="124460"/>
                  </a:lnTo>
                  <a:cubicBezTo>
                    <a:pt x="0" y="55880"/>
                    <a:pt x="55880" y="0"/>
                    <a:pt x="124460" y="0"/>
                  </a:cubicBezTo>
                  <a:lnTo>
                    <a:pt x="4181492" y="0"/>
                  </a:lnTo>
                  <a:cubicBezTo>
                    <a:pt x="4250072" y="0"/>
                    <a:pt x="4305952" y="55880"/>
                    <a:pt x="4305952" y="124460"/>
                  </a:cubicBezTo>
                  <a:lnTo>
                    <a:pt x="4305952" y="4506596"/>
                  </a:lnTo>
                  <a:cubicBezTo>
                    <a:pt x="4305952" y="4575176"/>
                    <a:pt x="4250072" y="4631056"/>
                    <a:pt x="4181492" y="4631056"/>
                  </a:cubicBezTo>
                  <a:close/>
                </a:path>
              </a:pathLst>
            </a:custGeom>
            <a:solidFill>
              <a:srgbClr val="FFFFFF">
                <a:alpha val="4706"/>
              </a:srgbClr>
            </a:solidFill>
          </p:spPr>
        </p:sp>
      </p:grpSp>
      <p:sp>
        <p:nvSpPr>
          <p:cNvPr name="Freeform 6" id="6"/>
          <p:cNvSpPr/>
          <p:nvPr/>
        </p:nvSpPr>
        <p:spPr>
          <a:xfrm flipH="false" flipV="false" rot="0">
            <a:off x="733676" y="2180006"/>
            <a:ext cx="7457617" cy="2263428"/>
          </a:xfrm>
          <a:custGeom>
            <a:avLst/>
            <a:gdLst/>
            <a:ahLst/>
            <a:cxnLst/>
            <a:rect r="r" b="b" t="t" l="l"/>
            <a:pathLst>
              <a:path h="2263428" w="7457617">
                <a:moveTo>
                  <a:pt x="0" y="0"/>
                </a:moveTo>
                <a:lnTo>
                  <a:pt x="7457616" y="0"/>
                </a:lnTo>
                <a:lnTo>
                  <a:pt x="7457616" y="2263428"/>
                </a:lnTo>
                <a:lnTo>
                  <a:pt x="0" y="2263428"/>
                </a:lnTo>
                <a:lnTo>
                  <a:pt x="0" y="0"/>
                </a:lnTo>
                <a:close/>
              </a:path>
            </a:pathLst>
          </a:custGeom>
          <a:blipFill>
            <a:blip r:embed="rId2"/>
            <a:stretch>
              <a:fillRect l="0" t="0" r="0" b="0"/>
            </a:stretch>
          </a:blipFill>
        </p:spPr>
      </p:sp>
      <p:sp>
        <p:nvSpPr>
          <p:cNvPr name="Freeform 7" id="7"/>
          <p:cNvSpPr/>
          <p:nvPr/>
        </p:nvSpPr>
        <p:spPr>
          <a:xfrm flipH="false" flipV="false" rot="0">
            <a:off x="9772486" y="1995257"/>
            <a:ext cx="7080865" cy="2448177"/>
          </a:xfrm>
          <a:custGeom>
            <a:avLst/>
            <a:gdLst/>
            <a:ahLst/>
            <a:cxnLst/>
            <a:rect r="r" b="b" t="t" l="l"/>
            <a:pathLst>
              <a:path h="2448177" w="7080865">
                <a:moveTo>
                  <a:pt x="0" y="0"/>
                </a:moveTo>
                <a:lnTo>
                  <a:pt x="7080865" y="0"/>
                </a:lnTo>
                <a:lnTo>
                  <a:pt x="7080865" y="2448177"/>
                </a:lnTo>
                <a:lnTo>
                  <a:pt x="0" y="2448177"/>
                </a:lnTo>
                <a:lnTo>
                  <a:pt x="0" y="0"/>
                </a:lnTo>
                <a:close/>
              </a:path>
            </a:pathLst>
          </a:custGeom>
          <a:blipFill>
            <a:blip r:embed="rId3"/>
            <a:stretch>
              <a:fillRect l="0" t="-3120" r="0" b="-3120"/>
            </a:stretch>
          </a:blipFill>
        </p:spPr>
      </p:sp>
      <p:sp>
        <p:nvSpPr>
          <p:cNvPr name="TextBox 8" id="8"/>
          <p:cNvSpPr txBox="true"/>
          <p:nvPr/>
        </p:nvSpPr>
        <p:spPr>
          <a:xfrm rot="0">
            <a:off x="1156688" y="4950800"/>
            <a:ext cx="7034604" cy="4184038"/>
          </a:xfrm>
          <a:prstGeom prst="rect">
            <a:avLst/>
          </a:prstGeom>
        </p:spPr>
        <p:txBody>
          <a:bodyPr anchor="t" rtlCol="false" tIns="0" lIns="0" bIns="0" rIns="0">
            <a:spAutoFit/>
          </a:bodyPr>
          <a:lstStyle/>
          <a:p>
            <a:pPr algn="just" marL="684886" indent="-342443" lvl="1">
              <a:lnSpc>
                <a:spcPts val="4123"/>
              </a:lnSpc>
              <a:buFont typeface="Arial"/>
              <a:buChar char="•"/>
            </a:pPr>
            <a:r>
              <a:rPr lang="en-US" sz="3172">
                <a:solidFill>
                  <a:srgbClr val="FFFFFF"/>
                </a:solidFill>
                <a:latin typeface="Telegraf"/>
              </a:rPr>
              <a:t>The CBOW model architecture tries to predict the current target word (the center word) based on the source context words (surrounding words/ window size).</a:t>
            </a:r>
          </a:p>
          <a:p>
            <a:pPr algn="just" marL="684886" indent="-342443" lvl="1">
              <a:lnSpc>
                <a:spcPts val="4123"/>
              </a:lnSpc>
              <a:buFont typeface="Arial"/>
              <a:buChar char="•"/>
            </a:pPr>
            <a:r>
              <a:rPr lang="en-US" sz="3172">
                <a:solidFill>
                  <a:srgbClr val="FFFFFF"/>
                </a:solidFill>
                <a:latin typeface="Telegraf"/>
              </a:rPr>
              <a:t>Sampled out ‘99999’ rows from the dataset.</a:t>
            </a:r>
          </a:p>
        </p:txBody>
      </p:sp>
      <p:sp>
        <p:nvSpPr>
          <p:cNvPr name="TextBox 9" id="9"/>
          <p:cNvSpPr txBox="true"/>
          <p:nvPr/>
        </p:nvSpPr>
        <p:spPr>
          <a:xfrm rot="0">
            <a:off x="3830002" y="1248387"/>
            <a:ext cx="1264965" cy="533400"/>
          </a:xfrm>
          <a:prstGeom prst="rect">
            <a:avLst/>
          </a:prstGeom>
        </p:spPr>
        <p:txBody>
          <a:bodyPr anchor="t" rtlCol="false" tIns="0" lIns="0" bIns="0" rIns="0">
            <a:spAutoFit/>
          </a:bodyPr>
          <a:lstStyle/>
          <a:p>
            <a:pPr algn="ctr">
              <a:lnSpc>
                <a:spcPts val="3900"/>
              </a:lnSpc>
              <a:spcBef>
                <a:spcPct val="0"/>
              </a:spcBef>
            </a:pPr>
            <a:r>
              <a:rPr lang="en-US" sz="3000" u="sng">
                <a:solidFill>
                  <a:srgbClr val="FFFFFF"/>
                </a:solidFill>
                <a:latin typeface="Telegraf Bold"/>
              </a:rPr>
              <a:t>CBOW</a:t>
            </a:r>
          </a:p>
        </p:txBody>
      </p:sp>
      <p:sp>
        <p:nvSpPr>
          <p:cNvPr name="TextBox 10" id="10"/>
          <p:cNvSpPr txBox="true"/>
          <p:nvPr/>
        </p:nvSpPr>
        <p:spPr>
          <a:xfrm rot="0">
            <a:off x="11877137" y="1248387"/>
            <a:ext cx="2871564" cy="533400"/>
          </a:xfrm>
          <a:prstGeom prst="rect">
            <a:avLst/>
          </a:prstGeom>
        </p:spPr>
        <p:txBody>
          <a:bodyPr anchor="t" rtlCol="false" tIns="0" lIns="0" bIns="0" rIns="0">
            <a:spAutoFit/>
          </a:bodyPr>
          <a:lstStyle/>
          <a:p>
            <a:pPr algn="ctr">
              <a:lnSpc>
                <a:spcPts val="3900"/>
              </a:lnSpc>
              <a:spcBef>
                <a:spcPct val="0"/>
              </a:spcBef>
            </a:pPr>
            <a:r>
              <a:rPr lang="en-US" sz="3000" u="sng">
                <a:solidFill>
                  <a:srgbClr val="FFFFFF"/>
                </a:solidFill>
                <a:latin typeface="Telegraf Bold"/>
              </a:rPr>
              <a:t>Skip-Gram</a:t>
            </a:r>
          </a:p>
        </p:txBody>
      </p:sp>
      <p:sp>
        <p:nvSpPr>
          <p:cNvPr name="TextBox 11" id="11"/>
          <p:cNvSpPr txBox="true"/>
          <p:nvPr/>
        </p:nvSpPr>
        <p:spPr>
          <a:xfrm rot="0">
            <a:off x="9958062" y="5181530"/>
            <a:ext cx="6895289" cy="3722579"/>
          </a:xfrm>
          <a:prstGeom prst="rect">
            <a:avLst/>
          </a:prstGeom>
        </p:spPr>
        <p:txBody>
          <a:bodyPr anchor="t" rtlCol="false" tIns="0" lIns="0" bIns="0" rIns="0">
            <a:spAutoFit/>
          </a:bodyPr>
          <a:lstStyle/>
          <a:p>
            <a:pPr algn="just" marL="608126" indent="-304063" lvl="1">
              <a:lnSpc>
                <a:spcPts val="3661"/>
              </a:lnSpc>
              <a:buFont typeface="Arial"/>
              <a:buChar char="•"/>
            </a:pPr>
            <a:r>
              <a:rPr lang="en-US" sz="2816">
                <a:solidFill>
                  <a:srgbClr val="FFFFFF"/>
                </a:solidFill>
                <a:latin typeface="Telegraf"/>
              </a:rPr>
              <a:t>Skip-gram reverses this: it predicts surrounding words from a target word, enabling a deeper understanding of word meanings by considering various context words for each target.</a:t>
            </a:r>
          </a:p>
          <a:p>
            <a:pPr algn="just" marL="608126" indent="-304063" lvl="1">
              <a:lnSpc>
                <a:spcPts val="3661"/>
              </a:lnSpc>
              <a:buFont typeface="Arial"/>
              <a:buChar char="•"/>
            </a:pPr>
            <a:r>
              <a:rPr lang="en-US" sz="2816">
                <a:solidFill>
                  <a:srgbClr val="FFFFFF"/>
                </a:solidFill>
                <a:latin typeface="Telegraf"/>
              </a:rPr>
              <a:t>Sampled out ‘99999’ rows from the 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DAF6K-by93M</dc:identifier>
  <dcterms:modified xsi:type="dcterms:W3CDTF">2011-08-01T06:04:30Z</dcterms:modified>
  <cp:revision>1</cp:revision>
  <dc:title>word2vec Presentation</dc:title>
</cp:coreProperties>
</file>